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9" r:id="rId1"/>
    <p:sldMasterId id="2147483689" r:id="rId2"/>
  </p:sldMasterIdLst>
  <p:notesMasterIdLst>
    <p:notesMasterId r:id="rId41"/>
  </p:notesMasterIdLst>
  <p:sldIdLst>
    <p:sldId id="488" r:id="rId3"/>
    <p:sldId id="792" r:id="rId4"/>
    <p:sldId id="968" r:id="rId5"/>
    <p:sldId id="960" r:id="rId6"/>
    <p:sldId id="853" r:id="rId7"/>
    <p:sldId id="938" r:id="rId8"/>
    <p:sldId id="939" r:id="rId9"/>
    <p:sldId id="940" r:id="rId10"/>
    <p:sldId id="937" r:id="rId11"/>
    <p:sldId id="854" r:id="rId12"/>
    <p:sldId id="855" r:id="rId13"/>
    <p:sldId id="969" r:id="rId14"/>
    <p:sldId id="856" r:id="rId15"/>
    <p:sldId id="942" r:id="rId16"/>
    <p:sldId id="943" r:id="rId17"/>
    <p:sldId id="944" r:id="rId18"/>
    <p:sldId id="961" r:id="rId19"/>
    <p:sldId id="957" r:id="rId20"/>
    <p:sldId id="945" r:id="rId21"/>
    <p:sldId id="962" r:id="rId22"/>
    <p:sldId id="966" r:id="rId23"/>
    <p:sldId id="964" r:id="rId24"/>
    <p:sldId id="946" r:id="rId25"/>
    <p:sldId id="963" r:id="rId26"/>
    <p:sldId id="965" r:id="rId27"/>
    <p:sldId id="947" r:id="rId28"/>
    <p:sldId id="948" r:id="rId29"/>
    <p:sldId id="949" r:id="rId30"/>
    <p:sldId id="970" r:id="rId31"/>
    <p:sldId id="865" r:id="rId32"/>
    <p:sldId id="951" r:id="rId33"/>
    <p:sldId id="952" r:id="rId34"/>
    <p:sldId id="953" r:id="rId35"/>
    <p:sldId id="954" r:id="rId36"/>
    <p:sldId id="955" r:id="rId37"/>
    <p:sldId id="956" r:id="rId38"/>
    <p:sldId id="971" r:id="rId39"/>
    <p:sldId id="959"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7" autoAdjust="0"/>
    <p:restoredTop sz="83641" autoAdjust="0"/>
  </p:normalViewPr>
  <p:slideViewPr>
    <p:cSldViewPr>
      <p:cViewPr varScale="1">
        <p:scale>
          <a:sx n="98" d="100"/>
          <a:sy n="98" d="100"/>
        </p:scale>
        <p:origin x="84" y="102"/>
      </p:cViewPr>
      <p:guideLst>
        <p:guide orient="horz" pos="2160"/>
        <p:guide pos="2880"/>
      </p:guideLst>
    </p:cSldViewPr>
  </p:slideViewPr>
  <p:outlineViewPr>
    <p:cViewPr>
      <p:scale>
        <a:sx n="33" d="100"/>
        <a:sy n="33" d="100"/>
      </p:scale>
      <p:origin x="0" y="3264"/>
    </p:cViewPr>
  </p:outlineViewPr>
  <p:notesTextViewPr>
    <p:cViewPr>
      <p:scale>
        <a:sx n="100" d="100"/>
        <a:sy n="100" d="100"/>
      </p:scale>
      <p:origin x="0" y="0"/>
    </p:cViewPr>
  </p:notesTextViewPr>
  <p:sorterViewPr>
    <p:cViewPr>
      <p:scale>
        <a:sx n="66" d="100"/>
        <a:sy n="66" d="100"/>
      </p:scale>
      <p:origin x="0" y="540"/>
    </p:cViewPr>
  </p:sorterViewPr>
  <p:notesViewPr>
    <p:cSldViewPr>
      <p:cViewPr varScale="1">
        <p:scale>
          <a:sx n="51" d="100"/>
          <a:sy n="51" d="100"/>
        </p:scale>
        <p:origin x="-28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e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2C073-7B09-4133-AD13-0BC267C5B47E}" type="datetimeFigureOut">
              <a:rPr lang="zh-CN" altLang="en-US" smtClean="0"/>
              <a:pPr/>
              <a:t>2017/6/7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E841DD-0538-4149-B9B6-6D79E6668D1E}" type="slidenum">
              <a:rPr lang="zh-CN" altLang="en-US" smtClean="0"/>
              <a:pPr/>
              <a:t>‹#›</a:t>
            </a:fld>
            <a:endParaRPr lang="zh-CN" altLang="en-US"/>
          </a:p>
        </p:txBody>
      </p:sp>
    </p:spTree>
    <p:extLst>
      <p:ext uri="{BB962C8B-B14F-4D97-AF65-F5344CB8AC3E}">
        <p14:creationId xmlns:p14="http://schemas.microsoft.com/office/powerpoint/2010/main" val="29190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69C927CD-DBA4-4D8D-B936-596FFEF82403}" type="slidenum">
              <a:rPr lang="en-US" altLang="zh-CN" smtClean="0"/>
              <a:pPr>
                <a:defRPr/>
              </a:pPr>
              <a:t>1</a:t>
            </a:fld>
            <a:endParaRPr lang="en-US" altLang="zh-CN"/>
          </a:p>
        </p:txBody>
      </p:sp>
    </p:spTree>
    <p:extLst>
      <p:ext uri="{BB962C8B-B14F-4D97-AF65-F5344CB8AC3E}">
        <p14:creationId xmlns:p14="http://schemas.microsoft.com/office/powerpoint/2010/main" val="72645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由于单个</a:t>
            </a:r>
            <a:r>
              <a:rPr lang="en-US" altLang="zh-CN" dirty="0"/>
              <a:t>TDI CCD</a:t>
            </a:r>
            <a:r>
              <a:rPr lang="zh-CN" altLang="en-US" dirty="0"/>
              <a:t>像元个数有限，通常需要通过多个</a:t>
            </a:r>
            <a:r>
              <a:rPr lang="en-US" altLang="zh-CN" dirty="0"/>
              <a:t>TDI</a:t>
            </a:r>
            <a:r>
              <a:rPr lang="en-US" altLang="zh-CN" baseline="0" dirty="0"/>
              <a:t> CCD</a:t>
            </a:r>
            <a:r>
              <a:rPr lang="zh-CN" altLang="en-US" baseline="0" dirty="0"/>
              <a:t>拼接，形成足够大的成像视场，</a:t>
            </a:r>
            <a:r>
              <a:rPr lang="zh-CN" altLang="en-US" dirty="0"/>
              <a:t>满足大幅宽成像需求。</a:t>
            </a:r>
            <a:endParaRPr lang="en-US" altLang="zh-CN" dirty="0"/>
          </a:p>
          <a:p>
            <a:r>
              <a:rPr lang="zh-CN" altLang="en-US" dirty="0"/>
              <a:t>主要有两种拼接方式，一种是这种非共线视场拼接，</a:t>
            </a:r>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10</a:t>
            </a:fld>
            <a:endParaRPr lang="zh-CN" altLang="en-US"/>
          </a:p>
        </p:txBody>
      </p:sp>
    </p:spTree>
    <p:extLst>
      <p:ext uri="{BB962C8B-B14F-4D97-AF65-F5344CB8AC3E}">
        <p14:creationId xmlns:p14="http://schemas.microsoft.com/office/powerpoint/2010/main" val="278627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11</a:t>
            </a:fld>
            <a:endParaRPr lang="zh-CN" altLang="en-US"/>
          </a:p>
        </p:txBody>
      </p:sp>
    </p:spTree>
    <p:extLst>
      <p:ext uri="{BB962C8B-B14F-4D97-AF65-F5344CB8AC3E}">
        <p14:creationId xmlns:p14="http://schemas.microsoft.com/office/powerpoint/2010/main" val="345765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12</a:t>
            </a:fld>
            <a:endParaRPr lang="zh-CN" altLang="en-US"/>
          </a:p>
        </p:txBody>
      </p:sp>
    </p:spTree>
    <p:extLst>
      <p:ext uri="{BB962C8B-B14F-4D97-AF65-F5344CB8AC3E}">
        <p14:creationId xmlns:p14="http://schemas.microsoft.com/office/powerpoint/2010/main" val="31114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有理函数模型（</a:t>
            </a:r>
            <a:r>
              <a:rPr lang="en-US" altLang="zh-CN" sz="1200" kern="1200" dirty="0">
                <a:solidFill>
                  <a:schemeClr val="tx1"/>
                </a:solidFill>
                <a:effectLst/>
                <a:latin typeface="+mn-lt"/>
                <a:ea typeface="+mn-ea"/>
                <a:cs typeface="+mn-cs"/>
              </a:rPr>
              <a:t>Rational Function Model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）是一种直接建立像点像素坐标和与其对应物方点地理坐标关系的通用有理多项式模型。</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隐藏了卫星传感器参数和姿轨参数，具有通用性、计算效率高、坐标反算无需迭代等众多优点，因此得到了广泛的应用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并已成为国际标准</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18</a:t>
            </a:fld>
            <a:endParaRPr lang="zh-CN" altLang="en-US"/>
          </a:p>
        </p:txBody>
      </p:sp>
    </p:spTree>
    <p:extLst>
      <p:ext uri="{BB962C8B-B14F-4D97-AF65-F5344CB8AC3E}">
        <p14:creationId xmlns:p14="http://schemas.microsoft.com/office/powerpoint/2010/main" val="240621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BE804D6-F47C-45D7-BBD5-A4D008143B71}" type="slidenum">
              <a:rPr lang="en-US" altLang="zh-CN" smtClean="0">
                <a:latin typeface="Arial" pitchFamily="34" charset="0"/>
              </a:rPr>
              <a:pPr/>
              <a:t>21</a:t>
            </a:fld>
            <a:endParaRPr lang="en-US" altLang="zh-CN">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zh-CN" altLang="zh-CN" dirty="0">
              <a:latin typeface="Arial" pitchFamily="34" charset="0"/>
            </a:endParaRPr>
          </a:p>
        </p:txBody>
      </p:sp>
    </p:spTree>
    <p:extLst>
      <p:ext uri="{BB962C8B-B14F-4D97-AF65-F5344CB8AC3E}">
        <p14:creationId xmlns:p14="http://schemas.microsoft.com/office/powerpoint/2010/main" val="50536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BE804D6-F47C-45D7-BBD5-A4D008143B71}" type="slidenum">
              <a:rPr lang="en-US" altLang="zh-CN" smtClean="0">
                <a:latin typeface="Arial" pitchFamily="34" charset="0"/>
              </a:rPr>
              <a:pPr/>
              <a:t>22</a:t>
            </a:fld>
            <a:endParaRPr lang="en-US" altLang="zh-CN">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285750" indent="-285750" algn="just">
              <a:spcBef>
                <a:spcPts val="600"/>
              </a:spcBef>
              <a:spcAft>
                <a:spcPts val="600"/>
              </a:spcAft>
              <a:buFont typeface="Wingdings" panose="05000000000000000000" pitchFamily="2" charset="2"/>
              <a:buChar char="Ø"/>
            </a:pPr>
            <a:r>
              <a:rPr lang="zh-CN" altLang="en-US" sz="1200" b="1" dirty="0">
                <a:solidFill>
                  <a:srgbClr val="0B3F8A"/>
                </a:solidFill>
                <a:latin typeface="微软雅黑" pitchFamily="34" charset="-122"/>
                <a:ea typeface="微软雅黑" pitchFamily="34" charset="-122"/>
              </a:rPr>
              <a:t>在原有研究的基础上，考虑了各种潜在的误差来源，对拼接处理流程进行了优化，无需进行片间相对定向处理，适合于业务化的运行系统</a:t>
            </a:r>
            <a:endParaRPr lang="en-US" altLang="zh-CN" sz="1200" b="1" dirty="0">
              <a:solidFill>
                <a:srgbClr val="0B3F8A"/>
              </a:solidFill>
              <a:latin typeface="微软雅黑" pitchFamily="34" charset="-122"/>
              <a:ea typeface="微软雅黑" pitchFamily="34" charset="-122"/>
            </a:endParaRPr>
          </a:p>
          <a:p>
            <a:pPr marL="285750" indent="-285750" algn="just">
              <a:spcBef>
                <a:spcPts val="600"/>
              </a:spcBef>
              <a:spcAft>
                <a:spcPts val="600"/>
              </a:spcAft>
              <a:buFont typeface="Wingdings" panose="05000000000000000000" pitchFamily="2" charset="2"/>
              <a:buChar char="Ø"/>
            </a:pPr>
            <a:r>
              <a:rPr lang="zh-CN" altLang="en-US" sz="1200" b="1" dirty="0">
                <a:solidFill>
                  <a:srgbClr val="C00000"/>
                </a:solidFill>
                <a:latin typeface="微软雅黑" pitchFamily="34" charset="-122"/>
                <a:ea typeface="微软雅黑" pitchFamily="34" charset="-122"/>
              </a:rPr>
              <a:t>不需要设计和构建虚拟</a:t>
            </a:r>
            <a:r>
              <a:rPr lang="en-US" altLang="zh-CN" sz="1200" b="1" dirty="0">
                <a:solidFill>
                  <a:srgbClr val="C00000"/>
                </a:solidFill>
                <a:latin typeface="微软雅黑" pitchFamily="34" charset="-122"/>
                <a:ea typeface="微软雅黑" pitchFamily="34" charset="-122"/>
              </a:rPr>
              <a:t>CCD</a:t>
            </a:r>
            <a:r>
              <a:rPr lang="zh-CN" altLang="en-US" sz="1200" b="1" dirty="0">
                <a:solidFill>
                  <a:srgbClr val="C00000"/>
                </a:solidFill>
                <a:latin typeface="微软雅黑" pitchFamily="34" charset="-122"/>
                <a:ea typeface="微软雅黑" pitchFamily="34" charset="-122"/>
              </a:rPr>
              <a:t>线阵</a:t>
            </a:r>
          </a:p>
        </p:txBody>
      </p:sp>
    </p:spTree>
    <p:extLst>
      <p:ext uri="{BB962C8B-B14F-4D97-AF65-F5344CB8AC3E}">
        <p14:creationId xmlns:p14="http://schemas.microsoft.com/office/powerpoint/2010/main" val="217871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29</a:t>
            </a:fld>
            <a:endParaRPr lang="zh-CN" altLang="en-US"/>
          </a:p>
        </p:txBody>
      </p:sp>
    </p:spTree>
    <p:extLst>
      <p:ext uri="{BB962C8B-B14F-4D97-AF65-F5344CB8AC3E}">
        <p14:creationId xmlns:p14="http://schemas.microsoft.com/office/powerpoint/2010/main" val="162310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35</a:t>
            </a:fld>
            <a:endParaRPr lang="zh-CN" altLang="en-US"/>
          </a:p>
        </p:txBody>
      </p:sp>
    </p:spTree>
    <p:extLst>
      <p:ext uri="{BB962C8B-B14F-4D97-AF65-F5344CB8AC3E}">
        <p14:creationId xmlns:p14="http://schemas.microsoft.com/office/powerpoint/2010/main" val="265501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37</a:t>
            </a:fld>
            <a:endParaRPr lang="zh-CN" altLang="en-US"/>
          </a:p>
        </p:txBody>
      </p:sp>
    </p:spTree>
    <p:extLst>
      <p:ext uri="{BB962C8B-B14F-4D97-AF65-F5344CB8AC3E}">
        <p14:creationId xmlns:p14="http://schemas.microsoft.com/office/powerpoint/2010/main" val="93561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a:t>
            </a:fld>
            <a:endParaRPr lang="zh-CN" altLang="en-US"/>
          </a:p>
        </p:txBody>
      </p:sp>
    </p:spTree>
    <p:extLst>
      <p:ext uri="{BB962C8B-B14F-4D97-AF65-F5344CB8AC3E}">
        <p14:creationId xmlns:p14="http://schemas.microsoft.com/office/powerpoint/2010/main" val="90617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a:t>
            </a:fld>
            <a:endParaRPr lang="zh-CN" altLang="en-US"/>
          </a:p>
        </p:txBody>
      </p:sp>
    </p:spTree>
    <p:extLst>
      <p:ext uri="{BB962C8B-B14F-4D97-AF65-F5344CB8AC3E}">
        <p14:creationId xmlns:p14="http://schemas.microsoft.com/office/powerpoint/2010/main" val="346245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4</a:t>
            </a:fld>
            <a:endParaRPr lang="zh-CN" altLang="en-US"/>
          </a:p>
        </p:txBody>
      </p:sp>
    </p:spTree>
    <p:extLst>
      <p:ext uri="{BB962C8B-B14F-4D97-AF65-F5344CB8AC3E}">
        <p14:creationId xmlns:p14="http://schemas.microsoft.com/office/powerpoint/2010/main" val="23607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5</a:t>
            </a:fld>
            <a:endParaRPr lang="zh-CN" altLang="en-US"/>
          </a:p>
        </p:txBody>
      </p:sp>
    </p:spTree>
    <p:extLst>
      <p:ext uri="{BB962C8B-B14F-4D97-AF65-F5344CB8AC3E}">
        <p14:creationId xmlns:p14="http://schemas.microsoft.com/office/powerpoint/2010/main" val="341185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6</a:t>
            </a:fld>
            <a:endParaRPr lang="zh-CN" altLang="en-US"/>
          </a:p>
        </p:txBody>
      </p:sp>
    </p:spTree>
    <p:extLst>
      <p:ext uri="{BB962C8B-B14F-4D97-AF65-F5344CB8AC3E}">
        <p14:creationId xmlns:p14="http://schemas.microsoft.com/office/powerpoint/2010/main" val="2772157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a:t>
            </a:fld>
            <a:endParaRPr lang="zh-CN" altLang="en-US"/>
          </a:p>
        </p:txBody>
      </p:sp>
    </p:spTree>
    <p:extLst>
      <p:ext uri="{BB962C8B-B14F-4D97-AF65-F5344CB8AC3E}">
        <p14:creationId xmlns:p14="http://schemas.microsoft.com/office/powerpoint/2010/main" val="3814782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8</a:t>
            </a:fld>
            <a:endParaRPr lang="zh-CN" altLang="en-US"/>
          </a:p>
        </p:txBody>
      </p:sp>
    </p:spTree>
    <p:extLst>
      <p:ext uri="{BB962C8B-B14F-4D97-AF65-F5344CB8AC3E}">
        <p14:creationId xmlns:p14="http://schemas.microsoft.com/office/powerpoint/2010/main" val="299867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zh-CN" sz="1200" kern="1200" dirty="0">
                <a:solidFill>
                  <a:schemeClr val="tx1"/>
                </a:solidFill>
                <a:effectLst/>
                <a:latin typeface="+mn-lt"/>
                <a:ea typeface="+mn-ea"/>
                <a:cs typeface="+mn-cs"/>
              </a:rPr>
              <a:t>为了解决由于星载高分辨率相机行积分时间短以及采用小相对孔径光学系统所带来的相机焦面光谱能量不足的问题，时间延迟积分（</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Time Delay and Integration</a:t>
            </a:r>
            <a:r>
              <a:rPr lang="zh-CN" altLang="zh-CN" sz="1200" kern="1200" dirty="0">
                <a:solidFill>
                  <a:schemeClr val="tx1"/>
                </a:solidFill>
                <a:effectLst/>
                <a:latin typeface="+mn-lt"/>
                <a:ea typeface="+mn-ea"/>
                <a:cs typeface="+mn-cs"/>
              </a:rPr>
              <a:t>）成像方式已被高分辨率对地观测系统所普遍采用</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器件</a:t>
            </a:r>
            <a:r>
              <a:rPr lang="zh-CN" altLang="en-US" sz="1200" kern="1200" dirty="0">
                <a:solidFill>
                  <a:schemeClr val="tx1"/>
                </a:solidFill>
                <a:effectLst/>
                <a:latin typeface="+mn-lt"/>
                <a:ea typeface="+mn-ea"/>
                <a:cs typeface="+mn-cs"/>
              </a:rPr>
              <a:t>已经成为目前主流</a:t>
            </a:r>
            <a:r>
              <a:rPr lang="zh-CN" altLang="zh-CN" sz="1200" kern="1200" dirty="0">
                <a:solidFill>
                  <a:schemeClr val="tx1"/>
                </a:solidFill>
                <a:effectLst/>
                <a:latin typeface="+mn-lt"/>
                <a:ea typeface="+mn-ea"/>
                <a:cs typeface="+mn-cs"/>
              </a:rPr>
              <a:t>星载高分辨率光学相机的成像器件。</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从成像原理上讲，</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是一种面阵结构、线阵输出的新型</a:t>
            </a:r>
            <a:r>
              <a:rPr lang="en-US" altLang="zh-CN" sz="1200" kern="1200" dirty="0">
                <a:solidFill>
                  <a:schemeClr val="tx1"/>
                </a:solidFill>
                <a:effectLst/>
                <a:latin typeface="+mn-lt"/>
                <a:ea typeface="+mn-ea"/>
                <a:cs typeface="+mn-cs"/>
              </a:rPr>
              <a:t>CCD</a:t>
            </a:r>
            <a:r>
              <a:rPr lang="zh-CN" altLang="zh-CN" sz="1200" kern="1200" dirty="0">
                <a:solidFill>
                  <a:schemeClr val="tx1"/>
                </a:solidFill>
                <a:effectLst/>
                <a:latin typeface="+mn-lt"/>
                <a:ea typeface="+mn-ea"/>
                <a:cs typeface="+mn-cs"/>
              </a:rPr>
              <a:t>，能以</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成像方式对地物多次曝光，增加积分时间，成倍地提升系统光谱能量的采集能力，获得较高的成像灵敏度和信噪比。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实现光学</a:t>
            </a:r>
            <a:r>
              <a:rPr lang="zh-CN" altLang="zh-CN" sz="1200" b="1" kern="100" dirty="0">
                <a:latin typeface="微软雅黑"/>
                <a:ea typeface="微软雅黑"/>
              </a:rPr>
              <a:t>成像系统轻小型化</a:t>
            </a:r>
            <a:r>
              <a:rPr lang="zh-CN" altLang="en-US" sz="1200" b="1" kern="100" dirty="0">
                <a:latin typeface="微软雅黑"/>
                <a:ea typeface="微软雅黑"/>
              </a:rPr>
              <a:t>，并保证</a:t>
            </a:r>
            <a:r>
              <a:rPr lang="zh-CN" altLang="zh-CN" sz="1200" b="1" kern="100" dirty="0">
                <a:latin typeface="微软雅黑"/>
                <a:ea typeface="微软雅黑"/>
              </a:rPr>
              <a:t>足够曝光量</a:t>
            </a:r>
            <a:endParaRPr lang="en-US" altLang="zh-CN" sz="1200" b="1" kern="100" dirty="0">
              <a:latin typeface="微软雅黑"/>
              <a:ea typeface="微软雅黑"/>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提高空间相机的成像灵敏度和信噪比</a:t>
            </a:r>
            <a:endParaRPr lang="en-US" altLang="zh-CN" sz="1200" b="1" kern="100" dirty="0">
              <a:latin typeface="微软雅黑"/>
              <a:ea typeface="微软雅黑"/>
            </a:endParaRPr>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9</a:t>
            </a:fld>
            <a:endParaRPr lang="zh-CN" altLang="en-US"/>
          </a:p>
        </p:txBody>
      </p:sp>
    </p:spTree>
    <p:extLst>
      <p:ext uri="{BB962C8B-B14F-4D97-AF65-F5344CB8AC3E}">
        <p14:creationId xmlns:p14="http://schemas.microsoft.com/office/powerpoint/2010/main" val="565895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0A11A82E-EACE-4097-8FEC-D8EAF26E87A2}" type="datetime1">
              <a:rPr lang="zh-CN" altLang="en-US" smtClean="0"/>
              <a:pPr/>
              <a:t>2017/6/7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237BD15-E463-4352-9AEF-D95260DBF29F}" type="slidenum">
              <a:rPr lang="en-US" altLang="zh-CN"/>
              <a:pPr/>
              <a:t>‹#›</a:t>
            </a:fld>
            <a:endParaRPr lang="en-US" altLang="zh-CN"/>
          </a:p>
        </p:txBody>
      </p:sp>
      <p:pic>
        <p:nvPicPr>
          <p:cNvPr id="7" name="Picture 25" descr="bg1"/>
          <p:cNvPicPr>
            <a:picLocks noChangeAspect="1" noChangeArrowheads="1"/>
          </p:cNvPicPr>
          <p:nvPr userDrawn="1"/>
        </p:nvPicPr>
        <p:blipFill>
          <a:blip r:embed="rId2">
            <a:lum bright="-12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81" y="2130976"/>
            <a:ext cx="7773171" cy="1470086"/>
          </a:xfrm>
        </p:spPr>
        <p:txBody>
          <a:bodyPr/>
          <a:lstStyle/>
          <a:p>
            <a:r>
              <a:rPr lang="zh-CN" altLang="en-US"/>
              <a:t>单击此处编辑母版标题样式</a:t>
            </a:r>
          </a:p>
        </p:txBody>
      </p:sp>
      <p:sp>
        <p:nvSpPr>
          <p:cNvPr id="3" name="副标题 2"/>
          <p:cNvSpPr>
            <a:spLocks noGrp="1"/>
          </p:cNvSpPr>
          <p:nvPr>
            <p:ph type="subTitle" idx="1"/>
          </p:nvPr>
        </p:nvSpPr>
        <p:spPr>
          <a:xfrm>
            <a:off x="1372082" y="3886185"/>
            <a:ext cx="6399969" cy="424199"/>
          </a:xfrm>
        </p:spPr>
        <p:txBody>
          <a:bodyPr/>
          <a:lstStyle>
            <a:lvl1pPr marL="0" indent="0" algn="ctr">
              <a:buNone/>
              <a:defRPr/>
            </a:lvl1pPr>
            <a:lvl2pPr marL="275364" indent="0" algn="ctr">
              <a:buNone/>
              <a:defRPr/>
            </a:lvl2pPr>
            <a:lvl3pPr marL="550727" indent="0" algn="ctr">
              <a:buNone/>
              <a:defRPr/>
            </a:lvl3pPr>
            <a:lvl4pPr marL="826098" indent="0" algn="ctr">
              <a:buNone/>
              <a:defRPr/>
            </a:lvl4pPr>
            <a:lvl5pPr marL="1101455" indent="0" algn="ctr">
              <a:buNone/>
              <a:defRPr/>
            </a:lvl5pPr>
            <a:lvl6pPr marL="1376815" indent="0" algn="ctr">
              <a:buNone/>
              <a:defRPr/>
            </a:lvl6pPr>
            <a:lvl7pPr marL="1652185" indent="0" algn="ctr">
              <a:buNone/>
              <a:defRPr/>
            </a:lvl7pPr>
            <a:lvl8pPr marL="1927554" indent="0" algn="ctr">
              <a:buNone/>
              <a:defRPr/>
            </a:lvl8pPr>
            <a:lvl9pPr marL="2202910" indent="0" algn="ctr">
              <a:buNone/>
              <a:defRPr/>
            </a:lvl9pPr>
          </a:lstStyle>
          <a:p>
            <a:r>
              <a:rPr lang="zh-CN" altLang="en-US"/>
              <a:t>单击此处编辑母版副标题样式</a:t>
            </a:r>
          </a:p>
        </p:txBody>
      </p:sp>
    </p:spTree>
    <p:extLst>
      <p:ext uri="{BB962C8B-B14F-4D97-AF65-F5344CB8AC3E}">
        <p14:creationId xmlns:p14="http://schemas.microsoft.com/office/powerpoint/2010/main" val="38316991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67296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243" y="4407446"/>
            <a:ext cx="7771985" cy="1362097"/>
          </a:xfrm>
        </p:spPr>
        <p:txBody>
          <a:bodyPr anchor="t"/>
          <a:lstStyle>
            <a:lvl1pPr algn="l">
              <a:defRPr sz="2400" b="1" cap="all"/>
            </a:lvl1pPr>
          </a:lstStyle>
          <a:p>
            <a:r>
              <a:rPr lang="zh-CN" altLang="en-US"/>
              <a:t>单击此处编辑母版标题样式</a:t>
            </a:r>
          </a:p>
        </p:txBody>
      </p:sp>
      <p:sp>
        <p:nvSpPr>
          <p:cNvPr id="3" name="文本占位符 2"/>
          <p:cNvSpPr>
            <a:spLocks noGrp="1"/>
          </p:cNvSpPr>
          <p:nvPr>
            <p:ph type="body" idx="1"/>
          </p:nvPr>
        </p:nvSpPr>
        <p:spPr>
          <a:xfrm>
            <a:off x="722243" y="4094007"/>
            <a:ext cx="7771985" cy="313399"/>
          </a:xfrm>
        </p:spPr>
        <p:txBody>
          <a:bodyPr anchor="b"/>
          <a:lstStyle>
            <a:lvl1pPr marL="0" indent="0">
              <a:buNone/>
              <a:defRPr sz="1200"/>
            </a:lvl1pPr>
            <a:lvl2pPr marL="275364" indent="0">
              <a:buNone/>
              <a:defRPr sz="1125"/>
            </a:lvl2pPr>
            <a:lvl3pPr marL="550727" indent="0">
              <a:buNone/>
              <a:defRPr sz="975"/>
            </a:lvl3pPr>
            <a:lvl4pPr marL="826098" indent="0">
              <a:buNone/>
              <a:defRPr sz="825"/>
            </a:lvl4pPr>
            <a:lvl5pPr marL="1101455" indent="0">
              <a:buNone/>
              <a:defRPr sz="825"/>
            </a:lvl5pPr>
            <a:lvl6pPr marL="1376815" indent="0">
              <a:buNone/>
              <a:defRPr sz="825"/>
            </a:lvl6pPr>
            <a:lvl7pPr marL="1652185" indent="0">
              <a:buNone/>
              <a:defRPr sz="825"/>
            </a:lvl7pPr>
            <a:lvl8pPr marL="1927554" indent="0">
              <a:buNone/>
              <a:defRPr sz="825"/>
            </a:lvl8pPr>
            <a:lvl9pPr marL="2202910" indent="0">
              <a:buNone/>
              <a:defRPr sz="825"/>
            </a:lvl9pPr>
          </a:lstStyle>
          <a:p>
            <a:pPr lvl="0"/>
            <a:r>
              <a:rPr lang="zh-CN" altLang="en-US"/>
              <a:t>单击此处编辑母版文本样式</a:t>
            </a:r>
          </a:p>
        </p:txBody>
      </p:sp>
    </p:spTree>
    <p:extLst>
      <p:ext uri="{BB962C8B-B14F-4D97-AF65-F5344CB8AC3E}">
        <p14:creationId xmlns:p14="http://schemas.microsoft.com/office/powerpoint/2010/main" val="282798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408" y="1196551"/>
            <a:ext cx="4046080"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51"/>
            <a:ext cx="4047266"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99474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801" y="275017"/>
            <a:ext cx="8228533" cy="114324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736" y="1819265"/>
            <a:ext cx="4040152"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4" name="内容占位符 3"/>
          <p:cNvSpPr>
            <a:spLocks noGrp="1"/>
          </p:cNvSpPr>
          <p:nvPr>
            <p:ph sz="half" idx="2"/>
          </p:nvPr>
        </p:nvSpPr>
        <p:spPr>
          <a:xfrm>
            <a:off x="457736" y="2174198"/>
            <a:ext cx="4040152"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930" y="1819265"/>
            <a:ext cx="4041337"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6" name="内容占位符 5"/>
          <p:cNvSpPr>
            <a:spLocks noGrp="1"/>
          </p:cNvSpPr>
          <p:nvPr>
            <p:ph sz="quarter" idx="4"/>
          </p:nvPr>
        </p:nvSpPr>
        <p:spPr>
          <a:xfrm>
            <a:off x="4644930" y="2174198"/>
            <a:ext cx="4041337"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9694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012643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1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735" y="273576"/>
            <a:ext cx="3007286" cy="1161958"/>
          </a:xfrm>
        </p:spPr>
        <p:txBody>
          <a:bodyPr anchor="b"/>
          <a:lstStyle>
            <a:lvl1pPr algn="l">
              <a:defRPr sz="1200" b="1"/>
            </a:lvl1pPr>
          </a:lstStyle>
          <a:p>
            <a:r>
              <a:rPr lang="zh-CN" altLang="en-US"/>
              <a:t>单击此处编辑母版标题样式</a:t>
            </a:r>
          </a:p>
        </p:txBody>
      </p:sp>
      <p:sp>
        <p:nvSpPr>
          <p:cNvPr id="3" name="内容占位符 2"/>
          <p:cNvSpPr>
            <a:spLocks noGrp="1"/>
          </p:cNvSpPr>
          <p:nvPr>
            <p:ph idx="1"/>
          </p:nvPr>
        </p:nvSpPr>
        <p:spPr>
          <a:xfrm>
            <a:off x="3575371" y="273598"/>
            <a:ext cx="5110963" cy="1647610"/>
          </a:xfrm>
        </p:spPr>
        <p:txBody>
          <a:bodyPr/>
          <a:lstStyle>
            <a:lvl1pPr>
              <a:defRPr sz="1950"/>
            </a:lvl1pPr>
            <a:lvl2pPr>
              <a:defRPr sz="1725"/>
            </a:lvl2pPr>
            <a:lvl3pPr>
              <a:defRPr sz="1425"/>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735" y="1435558"/>
            <a:ext cx="3007286"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850681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02" y="4800456"/>
            <a:ext cx="5486874" cy="567300"/>
          </a:xfrm>
        </p:spPr>
        <p:txBody>
          <a:bodyPr anchor="b"/>
          <a:lstStyle>
            <a:lvl1pPr algn="l">
              <a:defRPr sz="1200" b="1"/>
            </a:lvl1pPr>
          </a:lstStyle>
          <a:p>
            <a:r>
              <a:rPr lang="zh-CN" altLang="en-US"/>
              <a:t>单击此处编辑母版标题样式</a:t>
            </a:r>
          </a:p>
        </p:txBody>
      </p:sp>
      <p:sp>
        <p:nvSpPr>
          <p:cNvPr id="3" name="图片占位符 2"/>
          <p:cNvSpPr>
            <a:spLocks noGrp="1"/>
          </p:cNvSpPr>
          <p:nvPr>
            <p:ph type="pic" idx="1"/>
          </p:nvPr>
        </p:nvSpPr>
        <p:spPr>
          <a:xfrm>
            <a:off x="1791802" y="613396"/>
            <a:ext cx="5486874" cy="451898"/>
          </a:xfrm>
        </p:spPr>
        <p:txBody>
          <a:bodyPr/>
          <a:lstStyle>
            <a:lvl1pPr marL="0" indent="0">
              <a:buNone/>
              <a:defRPr sz="1950"/>
            </a:lvl1pPr>
            <a:lvl2pPr marL="275364" indent="0">
              <a:buNone/>
              <a:defRPr sz="1725"/>
            </a:lvl2pPr>
            <a:lvl3pPr marL="550727" indent="0">
              <a:buNone/>
              <a:defRPr sz="1425"/>
            </a:lvl3pPr>
            <a:lvl4pPr marL="826098" indent="0">
              <a:buNone/>
              <a:defRPr sz="1200"/>
            </a:lvl4pPr>
            <a:lvl5pPr marL="1101455" indent="0">
              <a:buNone/>
              <a:defRPr sz="1200"/>
            </a:lvl5pPr>
            <a:lvl6pPr marL="1376815" indent="0">
              <a:buNone/>
              <a:defRPr sz="1200"/>
            </a:lvl6pPr>
            <a:lvl7pPr marL="1652185" indent="0">
              <a:buNone/>
              <a:defRPr sz="1200"/>
            </a:lvl7pPr>
            <a:lvl8pPr marL="1927554" indent="0">
              <a:buNone/>
              <a:defRPr sz="1200"/>
            </a:lvl8pPr>
            <a:lvl9pPr marL="2202910" indent="0">
              <a:buNone/>
              <a:defRPr sz="1200"/>
            </a:lvl9pPr>
          </a:lstStyle>
          <a:p>
            <a:pPr lvl="0"/>
            <a:endParaRPr lang="zh-CN" altLang="en-US" noProof="0"/>
          </a:p>
        </p:txBody>
      </p:sp>
      <p:sp>
        <p:nvSpPr>
          <p:cNvPr id="4" name="文本占位符 3"/>
          <p:cNvSpPr>
            <a:spLocks noGrp="1"/>
          </p:cNvSpPr>
          <p:nvPr>
            <p:ph type="body" sz="half" idx="2"/>
          </p:nvPr>
        </p:nvSpPr>
        <p:spPr>
          <a:xfrm>
            <a:off x="1791802" y="5367787"/>
            <a:ext cx="5486874"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12232952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728531" y="1196515"/>
            <a:ext cx="1947085" cy="20005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8991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fld id="{7B0D0D60-EFDB-4705-8D7A-E2F34410A668}" type="datetime1">
              <a:rPr lang="zh-CN" altLang="en-US" smtClean="0"/>
              <a:pPr/>
              <a:t>2017/6/7</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10400" y="0"/>
            <a:ext cx="2133600" cy="476250"/>
          </a:xfrm>
        </p:spPr>
        <p:txBody>
          <a:bodyPr/>
          <a:lstStyle>
            <a:lvl1pPr>
              <a:defRPr/>
            </a:lvl1pPr>
          </a:lstStyle>
          <a:p>
            <a:fld id="{30724648-3281-4884-A848-A8C2DC5B8CAC}" type="slidenum">
              <a:rPr lang="en-US" altLang="zh-CN"/>
              <a:pPr/>
              <a:t>‹#›</a:t>
            </a:fld>
            <a:endParaRPr lang="en-US" altLang="zh-CN"/>
          </a:p>
        </p:txBody>
      </p:sp>
      <p:pic>
        <p:nvPicPr>
          <p:cNvPr id="6"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6697" y="115203"/>
            <a:ext cx="2168898" cy="330733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8183" y="115203"/>
            <a:ext cx="1614686" cy="33073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69272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7" y="115217"/>
            <a:ext cx="8675593"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65118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 y="115188"/>
            <a:ext cx="8675593" cy="649372"/>
          </a:xfrm>
        </p:spPr>
        <p:txBody>
          <a:bodyPr/>
          <a:lstStyle/>
          <a:p>
            <a:r>
              <a:rPr lang="zh-CN" altLang="en-US"/>
              <a:t>单击此处编辑母版标题样式</a:t>
            </a:r>
          </a:p>
        </p:txBody>
      </p:sp>
      <p:sp>
        <p:nvSpPr>
          <p:cNvPr id="3" name="文本占位符 2"/>
          <p:cNvSpPr>
            <a:spLocks noGrp="1"/>
          </p:cNvSpPr>
          <p:nvPr>
            <p:ph type="body" sz="half" idx="1"/>
          </p:nvPr>
        </p:nvSpPr>
        <p:spPr>
          <a:xfrm>
            <a:off x="468408" y="1196545"/>
            <a:ext cx="4046080"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45"/>
            <a:ext cx="4047266"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50993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D05CC1D8-3C42-4EC6-B1D2-2206421B1AA5}" type="datetime1">
              <a:rPr lang="zh-CN" altLang="en-US" smtClean="0"/>
              <a:pPr/>
              <a:t>2017/6/7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C138F51-CADC-486F-A09F-148A452902EF}" type="slidenum">
              <a:rPr lang="en-US" altLang="zh-CN"/>
              <a:pPr/>
              <a:t>‹#›</a:t>
            </a:fld>
            <a:endParaRPr lang="en-US" altLang="zh-CN"/>
          </a:p>
        </p:txBody>
      </p:sp>
      <p:pic>
        <p:nvPicPr>
          <p:cNvPr id="7"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761AA2DC-9EDC-4BC3-B89B-D1BA6DC5FB4E}" type="datetime1">
              <a:rPr lang="zh-CN" altLang="en-US" smtClean="0"/>
              <a:pPr/>
              <a:t>2017/6/7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4B1676E-E3B7-4BD4-9C4A-B904CBDEEA33}" type="slidenum">
              <a:rPr lang="en-US" altLang="zh-CN"/>
              <a:pPr/>
              <a:t>‹#›</a:t>
            </a:fld>
            <a:endParaRPr lang="en-US" altLang="zh-CN"/>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4F898F1A-A872-48D2-B0E1-CF3358E9A3AB}" type="datetime1">
              <a:rPr lang="zh-CN" altLang="en-US" smtClean="0"/>
              <a:pPr/>
              <a:t>2017/6/7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75CA2C-A8C3-4BAA-8E82-0A4A0054EC4B}" type="slidenum">
              <a:rPr lang="en-US" altLang="zh-CN"/>
              <a:pPr/>
              <a:t>‹#›</a:t>
            </a:fld>
            <a:endParaRPr lang="en-US" altLang="zh-CN"/>
          </a:p>
        </p:txBody>
      </p:sp>
      <p:pic>
        <p:nvPicPr>
          <p:cNvPr id="8"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5888"/>
            <a:ext cx="8675688" cy="649287"/>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07375" cy="1982788"/>
          </a:xfrm>
        </p:spPr>
        <p:txBody>
          <a:bodyPr/>
          <a:lstStyle/>
          <a:p>
            <a:endParaRPr lang="zh-CN" altLang="en-US"/>
          </a:p>
        </p:txBody>
      </p:sp>
      <p:sp>
        <p:nvSpPr>
          <p:cNvPr id="4" name="灯片编号占位符 3"/>
          <p:cNvSpPr>
            <a:spLocks noGrp="1"/>
          </p:cNvSpPr>
          <p:nvPr>
            <p:ph type="sldNum" sz="quarter" idx="10"/>
          </p:nvPr>
        </p:nvSpPr>
        <p:spPr>
          <a:xfrm>
            <a:off x="6542088" y="6499225"/>
            <a:ext cx="2133600" cy="212725"/>
          </a:xfrm>
        </p:spPr>
        <p:txBody>
          <a:bodyPr/>
          <a:lstStyle>
            <a:lvl1pPr>
              <a:defRPr/>
            </a:lvl1pPr>
          </a:lstStyle>
          <a:p>
            <a:r>
              <a:rPr lang="zh-CN" altLang="en-US"/>
              <a:t>第 </a:t>
            </a:r>
            <a:fld id="{1F9F1816-6F3B-4B00-AF64-6B4ECEDCFB8E}" type="slidenum">
              <a:rPr lang="zh-CN" altLang="en-US"/>
              <a:pPr/>
              <a:t>‹#›</a:t>
            </a:fld>
            <a:r>
              <a:rPr lang="zh-CN" altLang="en-US"/>
              <a:t> 页</a:t>
            </a:r>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transition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70C761-E9D0-4C20-8A03-54131F03EEA0}" type="slidenum">
              <a:rPr lang="en-US" altLang="zh-CN"/>
              <a:pPr/>
              <a:t>‹#›</a:t>
            </a:fld>
            <a:endParaRPr lang="en-US" altLang="zh-CN"/>
          </a:p>
        </p:txBody>
      </p:sp>
      <p:pic>
        <p:nvPicPr>
          <p:cNvPr id="9"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3850" y="144342"/>
            <a:ext cx="4248150" cy="648072"/>
          </a:xfrm>
          <a:prstGeom prst="rect">
            <a:avLst/>
          </a:prstGeom>
        </p:spPr>
        <p:txBody>
          <a:bodyPr/>
          <a:lstStyle>
            <a:lvl1pPr marL="0" indent="0" algn="l" defTabSz="914400" rtl="0" eaLnBrk="1" latinLnBrk="0" hangingPunct="1">
              <a:buFontTx/>
              <a:buNone/>
              <a:defRPr lang="zh-CN" altLang="en-US" sz="3200" b="1" kern="1200" spc="300" dirty="0">
                <a:solidFill>
                  <a:schemeClr val="bg1"/>
                </a:solidFill>
                <a:latin typeface="Arial" pitchFamily="34" charset="0"/>
                <a:ea typeface="微软雅黑" pitchFamily="34" charset="-122"/>
                <a:cs typeface="Arial"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566940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p:cNvSpPr>
            <a:spLocks noGrp="1" noChangeArrowheads="1"/>
          </p:cNvSpPr>
          <p:nvPr>
            <p:ph type="sldNum" sz="quarter" idx="10"/>
          </p:nvPr>
        </p:nvSpPr>
        <p:spPr/>
        <p:txBody>
          <a:bodyPr/>
          <a:lstStyle>
            <a:lvl1pPr>
              <a:defRPr/>
            </a:lvl1pPr>
          </a:lstStyle>
          <a:p>
            <a:pPr>
              <a:defRPr/>
            </a:pPr>
            <a:r>
              <a:rPr lang="zh-CN" altLang="en-US"/>
              <a:t>第 </a:t>
            </a:r>
            <a:fld id="{40D4279D-F3FE-418C-A867-AA24D50F8BF1}" type="slidenum">
              <a:rPr lang="zh-CN" altLang="en-US"/>
              <a:pPr>
                <a:defRPr/>
              </a:pPr>
              <a:t>‹#›</a:t>
            </a:fld>
            <a:r>
              <a:rPr lang="zh-CN" altLang="en-US"/>
              <a:t> 页</a:t>
            </a:r>
          </a:p>
        </p:txBody>
      </p:sp>
    </p:spTree>
    <p:extLst>
      <p:ext uri="{BB962C8B-B14F-4D97-AF65-F5344CB8AC3E}">
        <p14:creationId xmlns:p14="http://schemas.microsoft.com/office/powerpoint/2010/main" val="19074052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jpe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solidFill>
                  <a:srgbClr val="FF3300"/>
                </a:solidFill>
                <a:latin typeface="Times New Roman" pitchFamily="18" charset="0"/>
              </a:defRPr>
            </a:lvl1pPr>
          </a:lstStyle>
          <a:p>
            <a:fld id="{2A24EFDC-A939-4FE6-87C2-18D0C693EEF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2" descr="bg3-L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1"/>
            <a:ext cx="9142814" cy="68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p>
            <a:pPr lvl="0"/>
            <a:r>
              <a:rPr lang="zh-CN" altLang="en-US"/>
              <a:t>标题文本样式：黑体</a:t>
            </a:r>
            <a:r>
              <a:rPr lang="en-US" altLang="zh-CN"/>
              <a:t>/26</a:t>
            </a:r>
            <a:r>
              <a:rPr lang="zh-CN" altLang="en-US"/>
              <a:t>号  </a:t>
            </a:r>
            <a:r>
              <a:rPr lang="en-US" altLang="zh-CN"/>
              <a:t>Arial/26pt</a:t>
            </a:r>
          </a:p>
        </p:txBody>
      </p:sp>
      <p:sp>
        <p:nvSpPr>
          <p:cNvPr id="2052" name="Rectangle 4"/>
          <p:cNvSpPr>
            <a:spLocks noGrp="1" noChangeArrowheads="1"/>
          </p:cNvSpPr>
          <p:nvPr>
            <p:ph type="body" idx="1"/>
          </p:nvPr>
        </p:nvSpPr>
        <p:spPr bwMode="auto">
          <a:xfrm>
            <a:off x="468473" y="1196545"/>
            <a:ext cx="8207187" cy="15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t" anchorCtr="0" compatLnSpc="1">
            <a:prstTxWarp prst="textNoShape">
              <a:avLst/>
            </a:prstTxWarp>
            <a:spAutoFit/>
          </a:bodyPr>
          <a:lstStyle/>
          <a:p>
            <a:pPr lvl="0"/>
            <a:r>
              <a:rPr lang="zh-CN" altLang="en-US"/>
              <a:t>第一级内容文本样式：黑体</a:t>
            </a:r>
            <a:r>
              <a:rPr lang="en-US" altLang="zh-CN"/>
              <a:t>/20</a:t>
            </a:r>
            <a:r>
              <a:rPr lang="zh-CN" altLang="en-US"/>
              <a:t>号  </a:t>
            </a:r>
            <a:r>
              <a:rPr lang="en-US" altLang="zh-CN"/>
              <a:t>Arial/20pt</a:t>
            </a:r>
          </a:p>
          <a:p>
            <a:pPr lvl="1"/>
            <a:r>
              <a:rPr lang="zh-CN" altLang="en-US"/>
              <a:t>第二级内容文本样式：华文细黑</a:t>
            </a:r>
            <a:r>
              <a:rPr lang="en-US" altLang="zh-CN"/>
              <a:t>/18</a:t>
            </a:r>
            <a:r>
              <a:rPr lang="zh-CN" altLang="en-US"/>
              <a:t>号  </a:t>
            </a:r>
            <a:r>
              <a:rPr lang="en-US" altLang="zh-CN"/>
              <a:t>Arial/18pt</a:t>
            </a:r>
          </a:p>
          <a:p>
            <a:pPr lvl="2"/>
            <a:r>
              <a:rPr lang="zh-CN" altLang="en-US"/>
              <a:t>第三级内容文本样式：华文细黑</a:t>
            </a:r>
            <a:r>
              <a:rPr lang="en-US" altLang="zh-CN"/>
              <a:t>/16</a:t>
            </a:r>
            <a:r>
              <a:rPr lang="zh-CN" altLang="en-US"/>
              <a:t>号  </a:t>
            </a:r>
            <a:r>
              <a:rPr lang="en-US" altLang="zh-CN"/>
              <a:t>Arial/16pt</a:t>
            </a:r>
          </a:p>
          <a:p>
            <a:pPr lvl="3"/>
            <a:r>
              <a:rPr lang="zh-CN" altLang="en-US"/>
              <a:t>第四级内容文本样式：华文细黑</a:t>
            </a:r>
            <a:r>
              <a:rPr lang="en-US" altLang="zh-CN"/>
              <a:t>/14</a:t>
            </a:r>
            <a:r>
              <a:rPr lang="zh-CN" altLang="en-US"/>
              <a:t>号  </a:t>
            </a:r>
            <a:r>
              <a:rPr lang="en-US" altLang="zh-CN"/>
              <a:t>Arial/14pt</a:t>
            </a:r>
          </a:p>
          <a:p>
            <a:pPr lvl="4"/>
            <a:r>
              <a:rPr lang="zh-CN" altLang="en-US"/>
              <a:t>第五级内容文本样式：华文细黑</a:t>
            </a:r>
            <a:r>
              <a:rPr lang="en-US" altLang="zh-CN"/>
              <a:t>/12</a:t>
            </a:r>
            <a:r>
              <a:rPr lang="zh-CN" altLang="en-US"/>
              <a:t>号  </a:t>
            </a:r>
            <a:r>
              <a:rPr lang="en-US" altLang="zh-CN"/>
              <a:t>Arial/12pt</a:t>
            </a:r>
          </a:p>
        </p:txBody>
      </p:sp>
      <p:grpSp>
        <p:nvGrpSpPr>
          <p:cNvPr id="2053" name="Group 6"/>
          <p:cNvGrpSpPr>
            <a:grpSpLocks/>
          </p:cNvGrpSpPr>
          <p:nvPr/>
        </p:nvGrpSpPr>
        <p:grpSpPr bwMode="auto">
          <a:xfrm>
            <a:off x="468479" y="6189910"/>
            <a:ext cx="2283079" cy="511146"/>
            <a:chOff x="295" y="3899"/>
            <a:chExt cx="1438" cy="322"/>
          </a:xfrm>
        </p:grpSpPr>
        <p:pic>
          <p:nvPicPr>
            <p:cNvPr id="2055" name="Picture 7" descr="实验室LOGO-changed"/>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95" y="3899"/>
              <a:ext cx="4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4" name="Text Box 8"/>
            <p:cNvSpPr txBox="1">
              <a:spLocks noChangeArrowheads="1"/>
            </p:cNvSpPr>
            <p:nvPr userDrawn="1"/>
          </p:nvSpPr>
          <p:spPr bwMode="auto">
            <a:xfrm>
              <a:off x="680" y="3983"/>
              <a:ext cx="1053" cy="159"/>
            </a:xfrm>
            <a:prstGeom prst="rect">
              <a:avLst/>
            </a:prstGeom>
            <a:noFill/>
            <a:ln>
              <a:noFill/>
            </a:ln>
            <a:effectLst/>
            <a:extLst/>
          </p:spPr>
          <p:txBody>
            <a:bodyPr wrap="none" lIns="113157" tIns="56579" rIns="113157" bIns="56579">
              <a:spAutoFit/>
            </a:bodyPr>
            <a:lstStyle>
              <a:lvl1pPr algn="l" defTabSz="1131888">
                <a:defRPr>
                  <a:solidFill>
                    <a:schemeClr val="tx1"/>
                  </a:solidFill>
                  <a:latin typeface="Arial" pitchFamily="34" charset="0"/>
                  <a:ea typeface="华文细黑" pitchFamily="2" charset="-122"/>
                </a:defRPr>
              </a:lvl1pPr>
              <a:lvl2pPr marL="565150" algn="l" defTabSz="1131888">
                <a:defRPr>
                  <a:solidFill>
                    <a:schemeClr val="tx1"/>
                  </a:solidFill>
                  <a:latin typeface="Arial" pitchFamily="34" charset="0"/>
                  <a:ea typeface="华文细黑" pitchFamily="2" charset="-122"/>
                </a:defRPr>
              </a:lvl2pPr>
              <a:lvl3pPr marL="1131888" algn="l" defTabSz="1131888">
                <a:defRPr>
                  <a:solidFill>
                    <a:schemeClr val="tx1"/>
                  </a:solidFill>
                  <a:latin typeface="Arial" pitchFamily="34" charset="0"/>
                  <a:ea typeface="华文细黑" pitchFamily="2" charset="-122"/>
                </a:defRPr>
              </a:lvl3pPr>
              <a:lvl4pPr marL="1697038" algn="l" defTabSz="1131888">
                <a:defRPr>
                  <a:solidFill>
                    <a:schemeClr val="tx1"/>
                  </a:solidFill>
                  <a:latin typeface="Arial" pitchFamily="34" charset="0"/>
                  <a:ea typeface="华文细黑" pitchFamily="2" charset="-122"/>
                </a:defRPr>
              </a:lvl4pPr>
              <a:lvl5pPr marL="2263775" algn="l" defTabSz="1131888">
                <a:defRPr>
                  <a:solidFill>
                    <a:schemeClr val="tx1"/>
                  </a:solidFill>
                  <a:latin typeface="Arial" pitchFamily="34" charset="0"/>
                  <a:ea typeface="华文细黑" pitchFamily="2" charset="-122"/>
                </a:defRPr>
              </a:lvl5pPr>
              <a:lvl6pPr marL="2720975" defTabSz="1131888" fontAlgn="base">
                <a:spcBef>
                  <a:spcPct val="0"/>
                </a:spcBef>
                <a:spcAft>
                  <a:spcPct val="0"/>
                </a:spcAft>
                <a:defRPr>
                  <a:solidFill>
                    <a:schemeClr val="tx1"/>
                  </a:solidFill>
                  <a:latin typeface="Arial" pitchFamily="34" charset="0"/>
                  <a:ea typeface="华文细黑" pitchFamily="2" charset="-122"/>
                </a:defRPr>
              </a:lvl6pPr>
              <a:lvl7pPr marL="3178175" defTabSz="1131888" fontAlgn="base">
                <a:spcBef>
                  <a:spcPct val="0"/>
                </a:spcBef>
                <a:spcAft>
                  <a:spcPct val="0"/>
                </a:spcAft>
                <a:defRPr>
                  <a:solidFill>
                    <a:schemeClr val="tx1"/>
                  </a:solidFill>
                  <a:latin typeface="Arial" pitchFamily="34" charset="0"/>
                  <a:ea typeface="华文细黑" pitchFamily="2" charset="-122"/>
                </a:defRPr>
              </a:lvl7pPr>
              <a:lvl8pPr marL="3635375" defTabSz="1131888" fontAlgn="base">
                <a:spcBef>
                  <a:spcPct val="0"/>
                </a:spcBef>
                <a:spcAft>
                  <a:spcPct val="0"/>
                </a:spcAft>
                <a:defRPr>
                  <a:solidFill>
                    <a:schemeClr val="tx1"/>
                  </a:solidFill>
                  <a:latin typeface="Arial" pitchFamily="34" charset="0"/>
                  <a:ea typeface="华文细黑" pitchFamily="2" charset="-122"/>
                </a:defRPr>
              </a:lvl8pPr>
              <a:lvl9pPr marL="4092575" defTabSz="1131888" fontAlgn="base">
                <a:spcBef>
                  <a:spcPct val="0"/>
                </a:spcBef>
                <a:spcAft>
                  <a:spcPct val="0"/>
                </a:spcAft>
                <a:defRPr>
                  <a:solidFill>
                    <a:schemeClr val="tx1"/>
                  </a:solidFill>
                  <a:latin typeface="Arial" pitchFamily="34" charset="0"/>
                  <a:ea typeface="华文细黑" pitchFamily="2" charset="-122"/>
                </a:defRPr>
              </a:lvl9pPr>
            </a:lstStyle>
            <a:p>
              <a:pPr>
                <a:lnSpc>
                  <a:spcPct val="120000"/>
                </a:lnSpc>
                <a:defRPr/>
              </a:pPr>
              <a:r>
                <a:rPr lang="zh-CN" altLang="en-US" sz="750" b="1">
                  <a:solidFill>
                    <a:srgbClr val="43A1FF"/>
                  </a:solidFill>
                  <a:latin typeface="微软雅黑" pitchFamily="34" charset="-122"/>
                  <a:ea typeface="微软雅黑" pitchFamily="34" charset="-122"/>
                </a:rPr>
                <a:t>测绘遥感信息工程国家重点实验室</a:t>
              </a:r>
            </a:p>
          </p:txBody>
        </p:sp>
      </p:grpSp>
      <p:sp>
        <p:nvSpPr>
          <p:cNvPr id="9" name="Rectangle 6"/>
          <p:cNvSpPr txBox="1">
            <a:spLocks noChangeArrowheads="1"/>
          </p:cNvSpPr>
          <p:nvPr userDrawn="1"/>
        </p:nvSpPr>
        <p:spPr bwMode="auto">
          <a:xfrm>
            <a:off x="7010400" y="0"/>
            <a:ext cx="2133600" cy="476250"/>
          </a:xfrm>
          <a:prstGeom prst="rect">
            <a:avLst/>
          </a:prstGeom>
          <a:noFill/>
          <a:ln w="9525">
            <a:noFill/>
            <a:miter lim="800000"/>
            <a:headEnd/>
            <a:tailEnd/>
          </a:ln>
          <a:effectLst/>
        </p:spPr>
        <p:txBody>
          <a:bodyPr vert="horz" wrap="square" lIns="68427" tIns="34219" rIns="68427" bIns="34219" numCol="1" anchor="t" anchorCtr="0" compatLnSpc="1">
            <a:prstTxWarp prst="textNoShape">
              <a:avLst/>
            </a:prstTxWarp>
          </a:bodyPr>
          <a:lstStyle>
            <a:defPPr>
              <a:defRPr lang="zh-CN"/>
            </a:defPPr>
            <a:lvl1pPr marL="0" algn="r" defTabSz="908792" rtl="0" eaLnBrk="1" latinLnBrk="0" hangingPunct="1">
              <a:defRPr sz="1800" b="1" kern="1200">
                <a:solidFill>
                  <a:srgbClr val="FF3300"/>
                </a:solidFill>
                <a:latin typeface="Times New Roman" pitchFamily="18" charset="0"/>
                <a:ea typeface="+mn-ea"/>
                <a:cs typeface="+mn-cs"/>
              </a:defRPr>
            </a:lvl1pPr>
            <a:lvl2pPr marL="454385" algn="l" defTabSz="908792" rtl="0" eaLnBrk="1" latinLnBrk="0" hangingPunct="1">
              <a:defRPr sz="1800" kern="1200">
                <a:solidFill>
                  <a:schemeClr val="tx1"/>
                </a:solidFill>
                <a:latin typeface="+mn-lt"/>
                <a:ea typeface="+mn-ea"/>
                <a:cs typeface="+mn-cs"/>
              </a:defRPr>
            </a:lvl2pPr>
            <a:lvl3pPr marL="908792" algn="l" defTabSz="908792" rtl="0" eaLnBrk="1" latinLnBrk="0" hangingPunct="1">
              <a:defRPr sz="1800" kern="1200">
                <a:solidFill>
                  <a:schemeClr val="tx1"/>
                </a:solidFill>
                <a:latin typeface="+mn-lt"/>
                <a:ea typeface="+mn-ea"/>
                <a:cs typeface="+mn-cs"/>
              </a:defRPr>
            </a:lvl3pPr>
            <a:lvl4pPr marL="1363190" algn="l" defTabSz="908792" rtl="0" eaLnBrk="1" latinLnBrk="0" hangingPunct="1">
              <a:defRPr sz="1800" kern="1200">
                <a:solidFill>
                  <a:schemeClr val="tx1"/>
                </a:solidFill>
                <a:latin typeface="+mn-lt"/>
                <a:ea typeface="+mn-ea"/>
                <a:cs typeface="+mn-cs"/>
              </a:defRPr>
            </a:lvl4pPr>
            <a:lvl5pPr marL="1817590" algn="l" defTabSz="908792" rtl="0" eaLnBrk="1" latinLnBrk="0" hangingPunct="1">
              <a:defRPr sz="1800" kern="1200">
                <a:solidFill>
                  <a:schemeClr val="tx1"/>
                </a:solidFill>
                <a:latin typeface="+mn-lt"/>
                <a:ea typeface="+mn-ea"/>
                <a:cs typeface="+mn-cs"/>
              </a:defRPr>
            </a:lvl5pPr>
            <a:lvl6pPr marL="2271989" algn="l" defTabSz="908792" rtl="0" eaLnBrk="1" latinLnBrk="0" hangingPunct="1">
              <a:defRPr sz="1800" kern="1200">
                <a:solidFill>
                  <a:schemeClr val="tx1"/>
                </a:solidFill>
                <a:latin typeface="+mn-lt"/>
                <a:ea typeface="+mn-ea"/>
                <a:cs typeface="+mn-cs"/>
              </a:defRPr>
            </a:lvl6pPr>
            <a:lvl7pPr marL="2726375" algn="l" defTabSz="908792" rtl="0" eaLnBrk="1" latinLnBrk="0" hangingPunct="1">
              <a:defRPr sz="1800" kern="1200">
                <a:solidFill>
                  <a:schemeClr val="tx1"/>
                </a:solidFill>
                <a:latin typeface="+mn-lt"/>
                <a:ea typeface="+mn-ea"/>
                <a:cs typeface="+mn-cs"/>
              </a:defRPr>
            </a:lvl7pPr>
            <a:lvl8pPr marL="3180767" algn="l" defTabSz="908792" rtl="0" eaLnBrk="1" latinLnBrk="0" hangingPunct="1">
              <a:defRPr sz="1800" kern="1200">
                <a:solidFill>
                  <a:schemeClr val="tx1"/>
                </a:solidFill>
                <a:latin typeface="+mn-lt"/>
                <a:ea typeface="+mn-ea"/>
                <a:cs typeface="+mn-cs"/>
              </a:defRPr>
            </a:lvl8pPr>
            <a:lvl9pPr marL="3635166" algn="l" defTabSz="908792"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2A24EFDC-A939-4FE6-87C2-18D0C693EEF1}" type="slidenum">
              <a:rPr lang="en-US" altLang="zh-CN" sz="1350" smtClean="0"/>
              <a:pPr defTabSz="685800" fontAlgn="auto">
                <a:spcBef>
                  <a:spcPts val="0"/>
                </a:spcBef>
                <a:spcAft>
                  <a:spcPts val="0"/>
                </a:spcAft>
              </a:pPr>
              <a:t>‹#›</a:t>
            </a:fld>
            <a:endParaRPr lang="en-US" altLang="zh-CN" sz="1350"/>
          </a:p>
        </p:txBody>
      </p:sp>
    </p:spTree>
    <p:extLst>
      <p:ext uri="{BB962C8B-B14F-4D97-AF65-F5344CB8AC3E}">
        <p14:creationId xmlns:p14="http://schemas.microsoft.com/office/powerpoint/2010/main" val="1616250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ransition/>
  <p:hf hdr="0" ftr="0"/>
  <p:txStyles>
    <p:title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p:titleStyle>
    <p:bodyStyle>
      <a:lvl1pPr marL="13481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800" b="1">
          <a:solidFill>
            <a:schemeClr val="tx1"/>
          </a:solidFill>
          <a:latin typeface="+mn-lt"/>
          <a:ea typeface="+mn-ea"/>
          <a:cs typeface="+mn-cs"/>
        </a:defRPr>
      </a:lvl1pPr>
      <a:lvl2pPr marL="403483"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500">
          <a:solidFill>
            <a:schemeClr val="tx1"/>
          </a:solidFill>
          <a:latin typeface="+mn-lt"/>
          <a:ea typeface="+mn-ea"/>
        </a:defRPr>
      </a:lvl2pPr>
      <a:lvl3pPr marL="667382" indent="-130042" algn="l" defTabSz="681719" rtl="0" eaLnBrk="0" fontAlgn="ctr" hangingPunct="0">
        <a:lnSpc>
          <a:spcPct val="120000"/>
        </a:lnSpc>
        <a:spcBef>
          <a:spcPct val="20000"/>
        </a:spcBef>
        <a:spcAft>
          <a:spcPct val="0"/>
        </a:spcAft>
        <a:buClr>
          <a:schemeClr val="tx1"/>
        </a:buClr>
        <a:buSzPct val="60000"/>
        <a:buFont typeface="Wingdings" pitchFamily="2" charset="2"/>
        <a:buChar char="n"/>
        <a:defRPr sz="1350">
          <a:solidFill>
            <a:schemeClr val="tx1"/>
          </a:solidFill>
          <a:latin typeface="+mn-lt"/>
          <a:ea typeface="+mn-ea"/>
        </a:defRPr>
      </a:lvl3pPr>
      <a:lvl4pPr marL="93604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200">
          <a:solidFill>
            <a:schemeClr val="tx1"/>
          </a:solidFill>
          <a:latin typeface="+mn-lt"/>
          <a:ea typeface="+mn-ea"/>
        </a:defRPr>
      </a:lvl4pPr>
      <a:lvl5pPr marL="1206631" indent="-136729" algn="l" defTabSz="681719" rtl="0" eaLnBrk="0" fontAlgn="ctr" hangingPunct="0">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5pPr>
      <a:lvl6pPr marL="148199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6pPr>
      <a:lvl7pPr marL="175735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7pPr>
      <a:lvl8pPr marL="2032721"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8pPr>
      <a:lvl9pPr marL="230808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9pPr>
    </p:bodyStyle>
    <p:otherStyle>
      <a:defPPr>
        <a:defRPr lang="zh-CN"/>
      </a:defPPr>
      <a:lvl1pPr marL="0" algn="l" defTabSz="550727" rtl="0" eaLnBrk="1" latinLnBrk="0" hangingPunct="1">
        <a:defRPr sz="1125" kern="1200">
          <a:solidFill>
            <a:schemeClr val="tx1"/>
          </a:solidFill>
          <a:latin typeface="+mn-lt"/>
          <a:ea typeface="+mn-ea"/>
          <a:cs typeface="+mn-cs"/>
        </a:defRPr>
      </a:lvl1pPr>
      <a:lvl2pPr marL="275364" algn="l" defTabSz="550727" rtl="0" eaLnBrk="1" latinLnBrk="0" hangingPunct="1">
        <a:defRPr sz="1125" kern="1200">
          <a:solidFill>
            <a:schemeClr val="tx1"/>
          </a:solidFill>
          <a:latin typeface="+mn-lt"/>
          <a:ea typeface="+mn-ea"/>
          <a:cs typeface="+mn-cs"/>
        </a:defRPr>
      </a:lvl2pPr>
      <a:lvl3pPr marL="550727" algn="l" defTabSz="550727" rtl="0" eaLnBrk="1" latinLnBrk="0" hangingPunct="1">
        <a:defRPr sz="1125" kern="1200">
          <a:solidFill>
            <a:schemeClr val="tx1"/>
          </a:solidFill>
          <a:latin typeface="+mn-lt"/>
          <a:ea typeface="+mn-ea"/>
          <a:cs typeface="+mn-cs"/>
        </a:defRPr>
      </a:lvl3pPr>
      <a:lvl4pPr marL="826098" algn="l" defTabSz="550727" rtl="0" eaLnBrk="1" latinLnBrk="0" hangingPunct="1">
        <a:defRPr sz="1125" kern="1200">
          <a:solidFill>
            <a:schemeClr val="tx1"/>
          </a:solidFill>
          <a:latin typeface="+mn-lt"/>
          <a:ea typeface="+mn-ea"/>
          <a:cs typeface="+mn-cs"/>
        </a:defRPr>
      </a:lvl4pPr>
      <a:lvl5pPr marL="1101455" algn="l" defTabSz="550727" rtl="0" eaLnBrk="1" latinLnBrk="0" hangingPunct="1">
        <a:defRPr sz="1125" kern="1200">
          <a:solidFill>
            <a:schemeClr val="tx1"/>
          </a:solidFill>
          <a:latin typeface="+mn-lt"/>
          <a:ea typeface="+mn-ea"/>
          <a:cs typeface="+mn-cs"/>
        </a:defRPr>
      </a:lvl5pPr>
      <a:lvl6pPr marL="1376815" algn="l" defTabSz="550727" rtl="0" eaLnBrk="1" latinLnBrk="0" hangingPunct="1">
        <a:defRPr sz="1125" kern="1200">
          <a:solidFill>
            <a:schemeClr val="tx1"/>
          </a:solidFill>
          <a:latin typeface="+mn-lt"/>
          <a:ea typeface="+mn-ea"/>
          <a:cs typeface="+mn-cs"/>
        </a:defRPr>
      </a:lvl6pPr>
      <a:lvl7pPr marL="1652185" algn="l" defTabSz="550727" rtl="0" eaLnBrk="1" latinLnBrk="0" hangingPunct="1">
        <a:defRPr sz="1125" kern="1200">
          <a:solidFill>
            <a:schemeClr val="tx1"/>
          </a:solidFill>
          <a:latin typeface="+mn-lt"/>
          <a:ea typeface="+mn-ea"/>
          <a:cs typeface="+mn-cs"/>
        </a:defRPr>
      </a:lvl7pPr>
      <a:lvl8pPr marL="1927554" algn="l" defTabSz="550727" rtl="0" eaLnBrk="1" latinLnBrk="0" hangingPunct="1">
        <a:defRPr sz="1125" kern="1200">
          <a:solidFill>
            <a:schemeClr val="tx1"/>
          </a:solidFill>
          <a:latin typeface="+mn-lt"/>
          <a:ea typeface="+mn-ea"/>
          <a:cs typeface="+mn-cs"/>
        </a:defRPr>
      </a:lvl8pPr>
      <a:lvl9pPr marL="2202910" algn="l" defTabSz="550727"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emf"/><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bin"/><Relationship Id="rId7" Type="http://schemas.openxmlformats.org/officeDocument/2006/relationships/oleObject" Target="../embeddings/oleObject2.bin"/><Relationship Id="rId12" Type="http://schemas.openxmlformats.org/officeDocument/2006/relationships/image" Target="../media/image38.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40.emf"/><Relationship Id="rId11" Type="http://schemas.openxmlformats.org/officeDocument/2006/relationships/oleObject" Target="../embeddings/oleObject4.bin"/><Relationship Id="rId5" Type="http://schemas.openxmlformats.org/officeDocument/2006/relationships/image" Target="../media/image39.emf"/><Relationship Id="rId10" Type="http://schemas.openxmlformats.org/officeDocument/2006/relationships/image" Target="../media/image37.wmf"/><Relationship Id="rId4" Type="http://schemas.openxmlformats.org/officeDocument/2006/relationships/image" Target="../media/image35.wmf"/><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5.wmf"/><Relationship Id="rId3" Type="http://schemas.openxmlformats.org/officeDocument/2006/relationships/notesSlide" Target="../notesSlides/notesSlide13.xml"/><Relationship Id="rId7" Type="http://schemas.openxmlformats.org/officeDocument/2006/relationships/image" Target="../media/image42.wmf"/><Relationship Id="rId12" Type="http://schemas.openxmlformats.org/officeDocument/2006/relationships/oleObject" Target="../embeddings/oleObject9.bin"/><Relationship Id="rId17" Type="http://schemas.openxmlformats.org/officeDocument/2006/relationships/image" Target="../media/image47.emf"/><Relationship Id="rId2" Type="http://schemas.openxmlformats.org/officeDocument/2006/relationships/slideLayout" Target="../slideLayouts/slideLayout15.xml"/><Relationship Id="rId16"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3.wmf"/><Relationship Id="rId1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51.wmf"/><Relationship Id="rId5" Type="http://schemas.openxmlformats.org/officeDocument/2006/relationships/oleObject" Target="../embeddings/oleObject13.bin"/><Relationship Id="rId4" Type="http://schemas.openxmlformats.org/officeDocument/2006/relationships/image" Target="../media/image50.wm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notesSlide" Target="../notesSlides/notesSlide15.xml"/><Relationship Id="rId7" Type="http://schemas.openxmlformats.org/officeDocument/2006/relationships/image" Target="../media/image55.wmf"/><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57.emf"/><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5.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7.emf"/><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ctrTitle"/>
          </p:nvPr>
        </p:nvSpPr>
        <p:spPr>
          <a:xfrm>
            <a:off x="0" y="1894436"/>
            <a:ext cx="9144000" cy="1606572"/>
          </a:xfrm>
          <a:noFill/>
          <a:ln/>
        </p:spPr>
        <p:txBody>
          <a:bodyPr/>
          <a:lstStyle/>
          <a:p>
            <a:pPr>
              <a:lnSpc>
                <a:spcPct val="120000"/>
              </a:lnSpc>
            </a:pPr>
            <a:r>
              <a:rPr lang="zh-CN" altLang="en-US" sz="4000" b="1" dirty="0">
                <a:solidFill>
                  <a:srgbClr val="FFFF00"/>
                </a:solidFill>
                <a:latin typeface="微软雅黑" pitchFamily="34" charset="-122"/>
                <a:ea typeface="微软雅黑" pitchFamily="34" charset="-122"/>
              </a:rPr>
              <a:t>光学卫星遥感原理与</a:t>
            </a:r>
            <a:br>
              <a:rPr lang="en-US" altLang="zh-CN" sz="4000" b="1" dirty="0">
                <a:solidFill>
                  <a:srgbClr val="FFFF00"/>
                </a:solidFill>
                <a:latin typeface="微软雅黑" pitchFamily="34" charset="-122"/>
                <a:ea typeface="微软雅黑" pitchFamily="34" charset="-122"/>
              </a:rPr>
            </a:br>
            <a:r>
              <a:rPr lang="zh-CN" altLang="en-US" sz="4000" b="1" dirty="0">
                <a:solidFill>
                  <a:srgbClr val="FFFF00"/>
                </a:solidFill>
                <a:latin typeface="微软雅黑" pitchFamily="34" charset="-122"/>
                <a:ea typeface="微软雅黑" pitchFamily="34" charset="-122"/>
              </a:rPr>
              <a:t>一体化遥感图像预处理系统</a:t>
            </a:r>
          </a:p>
        </p:txBody>
      </p:sp>
      <p:sp>
        <p:nvSpPr>
          <p:cNvPr id="7" name="TextBox 6"/>
          <p:cNvSpPr txBox="1"/>
          <p:nvPr/>
        </p:nvSpPr>
        <p:spPr>
          <a:xfrm>
            <a:off x="44388" y="33291"/>
            <a:ext cx="9099612" cy="523220"/>
          </a:xfrm>
          <a:prstGeom prst="rect">
            <a:avLst/>
          </a:prstGeom>
          <a:noFill/>
        </p:spPr>
        <p:txBody>
          <a:bodyPr wrap="square" rtlCol="0">
            <a:spAutoFit/>
          </a:bodyPr>
          <a:lstStyle/>
          <a:p>
            <a:pPr defTabSz="1131888"/>
            <a:r>
              <a:rPr kumimoji="1" lang="en-US" altLang="zh-CN" sz="2800" b="1" dirty="0">
                <a:solidFill>
                  <a:schemeClr val="bg1"/>
                </a:solidFill>
                <a:latin typeface="微软雅黑" pitchFamily="34" charset="-122"/>
                <a:ea typeface="微软雅黑" pitchFamily="34" charset="-122"/>
              </a:rPr>
              <a:t>RSONE</a:t>
            </a:r>
            <a:r>
              <a:rPr kumimoji="1" lang="zh-CN" altLang="en-US" sz="2800" b="1" dirty="0">
                <a:solidFill>
                  <a:schemeClr val="bg1"/>
                </a:solidFill>
                <a:latin typeface="微软雅黑" pitchFamily="34" charset="-122"/>
                <a:ea typeface="微软雅黑" pitchFamily="34" charset="-122"/>
              </a:rPr>
              <a:t>小组培训材料</a:t>
            </a:r>
          </a:p>
        </p:txBody>
      </p:sp>
      <p:pic>
        <p:nvPicPr>
          <p:cNvPr id="9" name="Picture 4" descr="图片1"/>
          <p:cNvPicPr>
            <a:picLocks noChangeAspect="1" noChangeArrowheads="1"/>
          </p:cNvPicPr>
          <p:nvPr/>
        </p:nvPicPr>
        <p:blipFill>
          <a:blip r:embed="rId3"/>
          <a:srcRect/>
          <a:stretch>
            <a:fillRect/>
          </a:stretch>
        </p:blipFill>
        <p:spPr bwMode="auto">
          <a:xfrm>
            <a:off x="474669" y="3382087"/>
            <a:ext cx="8296326" cy="82408"/>
          </a:xfrm>
          <a:prstGeom prst="rect">
            <a:avLst/>
          </a:prstGeom>
          <a:noFill/>
          <a:ln w="9525">
            <a:noFill/>
            <a:miter lim="800000"/>
            <a:headEnd/>
            <a:tailEnd/>
          </a:ln>
        </p:spPr>
      </p:pic>
      <p:sp>
        <p:nvSpPr>
          <p:cNvPr id="14" name="矩形 13"/>
          <p:cNvSpPr/>
          <p:nvPr/>
        </p:nvSpPr>
        <p:spPr>
          <a:xfrm>
            <a:off x="7956376" y="6433550"/>
            <a:ext cx="1368152" cy="400110"/>
          </a:xfrm>
          <a:prstGeom prst="rect">
            <a:avLst/>
          </a:prstGeom>
        </p:spPr>
        <p:txBody>
          <a:bodyPr wrap="square">
            <a:spAutoFit/>
          </a:bodyPr>
          <a:lstStyle/>
          <a:p>
            <a:pPr algn="l"/>
            <a:r>
              <a:rPr lang="zh-CN" altLang="en-US" sz="2000" b="1" dirty="0">
                <a:solidFill>
                  <a:srgbClr val="FF0000"/>
                </a:solidFill>
                <a:latin typeface="微软雅黑" pitchFamily="34" charset="-122"/>
                <a:ea typeface="微软雅黑" pitchFamily="34" charset="-122"/>
              </a:rPr>
              <a:t>内部资料</a:t>
            </a:r>
            <a:endParaRPr lang="en-US" altLang="zh-CN" sz="2000" b="1" dirty="0">
              <a:solidFill>
                <a:srgbClr val="FF0000"/>
              </a:solidFill>
              <a:latin typeface="微软雅黑" pitchFamily="34" charset="-122"/>
              <a:ea typeface="微软雅黑" pitchFamily="34" charset="-122"/>
            </a:endParaRPr>
          </a:p>
        </p:txBody>
      </p:sp>
      <p:sp>
        <p:nvSpPr>
          <p:cNvPr id="2" name="矩形 1"/>
          <p:cNvSpPr/>
          <p:nvPr/>
        </p:nvSpPr>
        <p:spPr>
          <a:xfrm>
            <a:off x="3563888" y="5589240"/>
            <a:ext cx="1620958" cy="523220"/>
          </a:xfrm>
          <a:prstGeom prst="rect">
            <a:avLst/>
          </a:prstGeom>
        </p:spPr>
        <p:txBody>
          <a:bodyPr wrap="none">
            <a:spAutoFit/>
          </a:bodyPr>
          <a:lstStyle/>
          <a:p>
            <a:pPr algn="ctr"/>
            <a:r>
              <a:rPr lang="zh-CN" altLang="en-US" sz="2800" dirty="0">
                <a:solidFill>
                  <a:srgbClr val="FFFF00"/>
                </a:solidFill>
              </a:rPr>
              <a:t>武汉大学</a:t>
            </a:r>
          </a:p>
        </p:txBody>
      </p:sp>
    </p:spTree>
    <p:extLst>
      <p:ext uri="{BB962C8B-B14F-4D97-AF65-F5344CB8AC3E}">
        <p14:creationId xmlns:p14="http://schemas.microsoft.com/office/powerpoint/2010/main" val="2738641186"/>
      </p:ext>
    </p:extLst>
  </p:cSld>
  <p:clrMapOvr>
    <a:masterClrMapping/>
  </p:clrMapOvr>
  <p:transition advTm="174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866" y="1023119"/>
            <a:ext cx="7297190"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“非共线”视场拼接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79748"/>
            <a:ext cx="2516505" cy="1031240"/>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255147" y="3808958"/>
            <a:ext cx="2516505" cy="1002030"/>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5147900"/>
            <a:ext cx="2516505" cy="1397000"/>
          </a:xfrm>
          <a:prstGeom prst="rect">
            <a:avLst/>
          </a:prstGeom>
          <a:noFill/>
          <a:ln>
            <a:noFill/>
          </a:ln>
        </p:spPr>
      </p:pic>
      <p:pic>
        <p:nvPicPr>
          <p:cNvPr id="8" name="图片 7"/>
          <p:cNvPicPr/>
          <p:nvPr/>
        </p:nvPicPr>
        <p:blipFill>
          <a:blip r:embed="rId6" cstate="print">
            <a:extLst>
              <a:ext uri="{28A0092B-C50C-407E-A947-70E740481C1C}">
                <a14:useLocalDpi xmlns:a14="http://schemas.microsoft.com/office/drawing/2010/main" val="0"/>
              </a:ext>
            </a:extLst>
          </a:blip>
          <a:srcRect l="2657" r="5031"/>
          <a:stretch>
            <a:fillRect/>
          </a:stretch>
        </p:blipFill>
        <p:spPr bwMode="auto">
          <a:xfrm>
            <a:off x="6180180" y="5126996"/>
            <a:ext cx="2608492" cy="1299181"/>
          </a:xfrm>
          <a:prstGeom prst="rect">
            <a:avLst/>
          </a:prstGeom>
          <a:noFill/>
          <a:ln>
            <a:noFill/>
          </a:ln>
        </p:spPr>
      </p:pic>
      <p:cxnSp>
        <p:nvCxnSpPr>
          <p:cNvPr id="10" name="直接连接符 9"/>
          <p:cNvCxnSpPr/>
          <p:nvPr/>
        </p:nvCxnSpPr>
        <p:spPr bwMode="auto">
          <a:xfrm>
            <a:off x="1043608" y="2483604"/>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619672" y="2767037"/>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2195736" y="248662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863416" y="3261512"/>
            <a:ext cx="2736647" cy="369332"/>
          </a:xfrm>
          <a:prstGeom prst="rect">
            <a:avLst/>
          </a:prstGeom>
          <a:noFill/>
        </p:spPr>
        <p:txBody>
          <a:bodyPr wrap="none" rtlCol="0">
            <a:spAutoFit/>
          </a:bodyPr>
          <a:lstStyle/>
          <a:p>
            <a:r>
              <a:rPr lang="zh-CN" altLang="en-US" b="1" dirty="0">
                <a:solidFill>
                  <a:schemeClr val="accent6"/>
                </a:solidFill>
              </a:rPr>
              <a:t>全色</a:t>
            </a:r>
            <a:r>
              <a:rPr lang="en-US" altLang="zh-CN" b="1" dirty="0">
                <a:solidFill>
                  <a:schemeClr val="accent6"/>
                </a:solidFill>
              </a:rPr>
              <a:t>TDI CCD</a:t>
            </a:r>
            <a:r>
              <a:rPr lang="zh-CN" altLang="en-US" b="1" dirty="0">
                <a:solidFill>
                  <a:schemeClr val="accent6"/>
                </a:solidFill>
              </a:rPr>
              <a:t>非共线设计</a:t>
            </a:r>
          </a:p>
        </p:txBody>
      </p:sp>
      <p:cxnSp>
        <p:nvCxnSpPr>
          <p:cNvPr id="21" name="直接连接符 20"/>
          <p:cNvCxnSpPr/>
          <p:nvPr/>
        </p:nvCxnSpPr>
        <p:spPr bwMode="auto">
          <a:xfrm>
            <a:off x="2843808" y="277428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5256076" y="2269843"/>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5832140" y="2841680"/>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408204" y="2272864"/>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7056276" y="2848928"/>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5256076" y="2354294"/>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5832140" y="2926131"/>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6408204" y="2357315"/>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7056276" y="2933379"/>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5256076" y="2442786"/>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5832140" y="3014623"/>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6408204" y="2445807"/>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7056276" y="3021871"/>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5256076" y="2534226"/>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5832140" y="3106063"/>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6408204" y="2537247"/>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056276" y="3113311"/>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060905" y="3264477"/>
            <a:ext cx="2967479" cy="369332"/>
          </a:xfrm>
          <a:prstGeom prst="rect">
            <a:avLst/>
          </a:prstGeom>
          <a:noFill/>
        </p:spPr>
        <p:txBody>
          <a:bodyPr wrap="none" rtlCol="0">
            <a:spAutoFit/>
          </a:bodyPr>
          <a:lstStyle/>
          <a:p>
            <a:r>
              <a:rPr lang="zh-CN" altLang="en-US" b="1" dirty="0">
                <a:solidFill>
                  <a:schemeClr val="accent6"/>
                </a:solidFill>
              </a:rPr>
              <a:t>多光谱</a:t>
            </a:r>
            <a:r>
              <a:rPr lang="en-US" altLang="zh-CN" b="1" dirty="0">
                <a:solidFill>
                  <a:schemeClr val="accent6"/>
                </a:solidFill>
              </a:rPr>
              <a:t>TDI CCD</a:t>
            </a:r>
            <a:r>
              <a:rPr lang="zh-CN" altLang="en-US" b="1" dirty="0">
                <a:solidFill>
                  <a:schemeClr val="accent6"/>
                </a:solidFill>
              </a:rPr>
              <a:t>非共线设计</a:t>
            </a:r>
          </a:p>
        </p:txBody>
      </p:sp>
      <p:sp>
        <p:nvSpPr>
          <p:cNvPr id="39" name="矩形 38"/>
          <p:cNvSpPr/>
          <p:nvPr/>
        </p:nvSpPr>
        <p:spPr bwMode="auto">
          <a:xfrm>
            <a:off x="683568"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0" name="矩形 39"/>
          <p:cNvSpPr/>
          <p:nvPr/>
        </p:nvSpPr>
        <p:spPr bwMode="auto">
          <a:xfrm>
            <a:off x="4932040"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1" name="矩形 40"/>
          <p:cNvSpPr/>
          <p:nvPr/>
        </p:nvSpPr>
        <p:spPr>
          <a:xfrm>
            <a:off x="1149920" y="4778568"/>
            <a:ext cx="1184940" cy="369332"/>
          </a:xfrm>
          <a:prstGeom prst="rect">
            <a:avLst/>
          </a:prstGeom>
        </p:spPr>
        <p:txBody>
          <a:bodyPr wrap="none">
            <a:spAutoFit/>
          </a:bodyPr>
          <a:lstStyle/>
          <a:p>
            <a:r>
              <a:rPr lang="en-US" altLang="zh-CN" dirty="0"/>
              <a:t>QuickBird</a:t>
            </a:r>
            <a:endParaRPr lang="zh-CN" altLang="en-US" dirty="0"/>
          </a:p>
        </p:txBody>
      </p:sp>
      <p:sp>
        <p:nvSpPr>
          <p:cNvPr id="42" name="矩形 41"/>
          <p:cNvSpPr/>
          <p:nvPr/>
        </p:nvSpPr>
        <p:spPr>
          <a:xfrm>
            <a:off x="3940165" y="4787860"/>
            <a:ext cx="1146468" cy="369332"/>
          </a:xfrm>
          <a:prstGeom prst="rect">
            <a:avLst/>
          </a:prstGeom>
        </p:spPr>
        <p:txBody>
          <a:bodyPr wrap="none">
            <a:spAutoFit/>
          </a:bodyPr>
          <a:lstStyle/>
          <a:p>
            <a:r>
              <a:rPr lang="en-US" altLang="zh-CN" dirty="0"/>
              <a:t> IKONOS</a:t>
            </a:r>
            <a:endParaRPr lang="zh-CN" altLang="en-US" dirty="0"/>
          </a:p>
        </p:txBody>
      </p:sp>
      <p:sp>
        <p:nvSpPr>
          <p:cNvPr id="43" name="矩形 42"/>
          <p:cNvSpPr/>
          <p:nvPr/>
        </p:nvSpPr>
        <p:spPr>
          <a:xfrm>
            <a:off x="1043608" y="6516052"/>
            <a:ext cx="1484381" cy="369332"/>
          </a:xfrm>
          <a:prstGeom prst="rect">
            <a:avLst/>
          </a:prstGeom>
        </p:spPr>
        <p:txBody>
          <a:bodyPr wrap="none">
            <a:spAutoFit/>
          </a:bodyPr>
          <a:lstStyle/>
          <a:p>
            <a:r>
              <a:rPr lang="en-US" altLang="zh-CN" dirty="0"/>
              <a:t>WorldView-2</a:t>
            </a:r>
            <a:endParaRPr lang="zh-CN" altLang="en-US" dirty="0"/>
          </a:p>
        </p:txBody>
      </p:sp>
      <p:sp>
        <p:nvSpPr>
          <p:cNvPr id="45" name="矩形 44"/>
          <p:cNvSpPr/>
          <p:nvPr/>
        </p:nvSpPr>
        <p:spPr>
          <a:xfrm>
            <a:off x="5806082" y="6516052"/>
            <a:ext cx="3356688" cy="369332"/>
          </a:xfrm>
          <a:prstGeom prst="rect">
            <a:avLst/>
          </a:prstGeom>
        </p:spPr>
        <p:txBody>
          <a:bodyPr wrap="none">
            <a:spAutoFit/>
          </a:bodyPr>
          <a:lstStyle/>
          <a:p>
            <a:pPr algn="ctr"/>
            <a:r>
              <a:rPr lang="en-US" altLang="zh-CN" dirty="0"/>
              <a:t>CBERS-02B/ZY-1 02C HR</a:t>
            </a:r>
            <a:r>
              <a:rPr lang="zh-CN" altLang="zh-CN" dirty="0"/>
              <a:t>相机</a:t>
            </a:r>
            <a:endParaRPr lang="zh-CN" altLang="en-US" dirty="0"/>
          </a:p>
        </p:txBody>
      </p:sp>
      <p:sp>
        <p:nvSpPr>
          <p:cNvPr id="46" name="矩形 45"/>
          <p:cNvSpPr/>
          <p:nvPr/>
        </p:nvSpPr>
        <p:spPr>
          <a:xfrm>
            <a:off x="3876193" y="6516052"/>
            <a:ext cx="1268525" cy="369332"/>
          </a:xfrm>
          <a:prstGeom prst="rect">
            <a:avLst/>
          </a:prstGeom>
        </p:spPr>
        <p:txBody>
          <a:bodyPr wrap="square">
            <a:spAutoFit/>
          </a:bodyPr>
          <a:lstStyle/>
          <a:p>
            <a:r>
              <a:rPr lang="en-US" altLang="zh-CN" dirty="0"/>
              <a:t>SPOT-6/7</a:t>
            </a:r>
            <a:endParaRPr lang="zh-CN" altLang="en-US" dirty="0"/>
          </a:p>
        </p:txBody>
      </p:sp>
      <p:pic>
        <p:nvPicPr>
          <p:cNvPr id="45977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5" y="5134009"/>
            <a:ext cx="2520000" cy="141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48" name="图片 47"/>
          <p:cNvPicPr>
            <a:picLocks noChangeAspect="1"/>
          </p:cNvPicPr>
          <p:nvPr/>
        </p:nvPicPr>
        <p:blipFill>
          <a:blip r:embed="rId8"/>
          <a:stretch>
            <a:fillRect/>
          </a:stretch>
        </p:blipFill>
        <p:spPr>
          <a:xfrm>
            <a:off x="6001320" y="3563724"/>
            <a:ext cx="2635405" cy="1412307"/>
          </a:xfrm>
          <a:prstGeom prst="rect">
            <a:avLst/>
          </a:prstGeom>
        </p:spPr>
      </p:pic>
      <p:sp>
        <p:nvSpPr>
          <p:cNvPr id="47" name="矩形 46"/>
          <p:cNvSpPr/>
          <p:nvPr/>
        </p:nvSpPr>
        <p:spPr>
          <a:xfrm>
            <a:off x="5897007" y="4741613"/>
            <a:ext cx="2995473" cy="369332"/>
          </a:xfrm>
          <a:prstGeom prst="rect">
            <a:avLst/>
          </a:prstGeom>
          <a:noFill/>
        </p:spPr>
        <p:txBody>
          <a:bodyPr wrap="square">
            <a:spAutoFit/>
          </a:bodyPr>
          <a:lstStyle/>
          <a:p>
            <a:pPr algn="ctr" fontAlgn="ctr">
              <a:spcBef>
                <a:spcPts val="0"/>
              </a:spcBef>
              <a:spcAft>
                <a:spcPts val="0"/>
              </a:spcAft>
            </a:pPr>
            <a:r>
              <a:rPr lang="en-US" altLang="zh-CN" dirty="0"/>
              <a:t>TH-1</a:t>
            </a:r>
            <a:r>
              <a:rPr lang="zh-CN" altLang="en-US" dirty="0"/>
              <a:t>高分辨率相机</a:t>
            </a:r>
          </a:p>
        </p:txBody>
      </p:sp>
      <p:sp>
        <p:nvSpPr>
          <p:cNvPr id="7" name="矩形 6"/>
          <p:cNvSpPr/>
          <p:nvPr/>
        </p:nvSpPr>
        <p:spPr>
          <a:xfrm>
            <a:off x="559017" y="1547500"/>
            <a:ext cx="8077708" cy="369332"/>
          </a:xfrm>
          <a:prstGeom prst="rect">
            <a:avLst/>
          </a:prstGeom>
        </p:spPr>
        <p:txBody>
          <a:bodyPr wrap="square">
            <a:spAutoFit/>
          </a:bodyPr>
          <a:lstStyle/>
          <a:p>
            <a:r>
              <a:rPr lang="zh-CN" altLang="en-US" b="1" kern="100" dirty="0">
                <a:latin typeface="微软雅黑"/>
              </a:rPr>
              <a:t>将多片</a:t>
            </a:r>
            <a:r>
              <a:rPr lang="en-US" altLang="zh-CN" b="1" kern="100" dirty="0">
                <a:latin typeface="微软雅黑"/>
              </a:rPr>
              <a:t>CCD</a:t>
            </a:r>
            <a:r>
              <a:rPr lang="zh-CN" altLang="en-US" b="1" kern="100" dirty="0">
                <a:latin typeface="微软雅黑"/>
              </a:rPr>
              <a:t>在焦平面上装配成上下交错的两行，形成不连续的像面。</a:t>
            </a:r>
            <a:endParaRPr lang="zh-CN" altLang="en-US" dirty="0"/>
          </a:p>
        </p:txBody>
      </p:sp>
    </p:spTree>
    <p:extLst>
      <p:ext uri="{BB962C8B-B14F-4D97-AF65-F5344CB8AC3E}">
        <p14:creationId xmlns:p14="http://schemas.microsoft.com/office/powerpoint/2010/main" val="34904249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6" y="1023119"/>
            <a:ext cx="6989414"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“共线”光学拼接</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1106" r="8099"/>
          <a:stretch>
            <a:fillRect/>
          </a:stretch>
        </p:blipFill>
        <p:spPr bwMode="auto">
          <a:xfrm>
            <a:off x="1547664" y="2385994"/>
            <a:ext cx="2941396" cy="1728196"/>
          </a:xfrm>
          <a:prstGeom prst="rect">
            <a:avLst/>
          </a:prstGeom>
          <a:noFill/>
          <a:ln>
            <a:no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1413" r="4253"/>
          <a:stretch>
            <a:fillRect/>
          </a:stretch>
        </p:blipFill>
        <p:spPr bwMode="auto">
          <a:xfrm>
            <a:off x="4572000" y="2410898"/>
            <a:ext cx="2955754" cy="1703292"/>
          </a:xfrm>
          <a:prstGeom prst="rect">
            <a:avLst/>
          </a:prstGeom>
          <a:noFill/>
          <a:ln>
            <a:noFill/>
          </a:ln>
        </p:spPr>
      </p:pic>
      <p:sp>
        <p:nvSpPr>
          <p:cNvPr id="6" name="矩形 5"/>
          <p:cNvSpPr/>
          <p:nvPr/>
        </p:nvSpPr>
        <p:spPr>
          <a:xfrm>
            <a:off x="1475656" y="4228813"/>
            <a:ext cx="2971967" cy="369332"/>
          </a:xfrm>
          <a:prstGeom prst="rect">
            <a:avLst/>
          </a:prstGeom>
        </p:spPr>
        <p:txBody>
          <a:bodyPr wrap="none">
            <a:spAutoFit/>
          </a:bodyPr>
          <a:lstStyle/>
          <a:p>
            <a:r>
              <a:rPr lang="en-US" altLang="zh-CN" dirty="0"/>
              <a:t>ZY-3</a:t>
            </a:r>
            <a:r>
              <a:rPr lang="zh-CN" altLang="en-US" dirty="0"/>
              <a:t>全色</a:t>
            </a:r>
            <a:r>
              <a:rPr lang="zh-CN" altLang="zh-CN" dirty="0"/>
              <a:t>半反半透光学拼接</a:t>
            </a:r>
            <a:endParaRPr lang="zh-CN" altLang="en-US" dirty="0"/>
          </a:p>
        </p:txBody>
      </p:sp>
      <p:sp>
        <p:nvSpPr>
          <p:cNvPr id="7" name="矩形 6"/>
          <p:cNvSpPr/>
          <p:nvPr/>
        </p:nvSpPr>
        <p:spPr>
          <a:xfrm>
            <a:off x="4427984" y="4231946"/>
            <a:ext cx="3202800" cy="369332"/>
          </a:xfrm>
          <a:prstGeom prst="rect">
            <a:avLst/>
          </a:prstGeom>
        </p:spPr>
        <p:txBody>
          <a:bodyPr wrap="none">
            <a:spAutoFit/>
          </a:bodyPr>
          <a:lstStyle/>
          <a:p>
            <a:r>
              <a:rPr lang="en-US" altLang="zh-CN" dirty="0"/>
              <a:t>ZY-3</a:t>
            </a:r>
            <a:r>
              <a:rPr lang="zh-CN" altLang="en-US" dirty="0"/>
              <a:t>多光谱</a:t>
            </a:r>
            <a:r>
              <a:rPr lang="zh-CN" altLang="zh-CN" dirty="0"/>
              <a:t>全反全透光学拼接</a:t>
            </a:r>
            <a:endParaRPr lang="zh-CN" altLang="en-US" dirty="0"/>
          </a:p>
        </p:txBody>
      </p:sp>
      <p:sp>
        <p:nvSpPr>
          <p:cNvPr id="8" name="矩形 7"/>
          <p:cNvSpPr/>
          <p:nvPr/>
        </p:nvSpPr>
        <p:spPr>
          <a:xfrm>
            <a:off x="467544" y="4834270"/>
            <a:ext cx="8424936" cy="1421928"/>
          </a:xfrm>
          <a:prstGeom prst="rect">
            <a:avLst/>
          </a:prstGeom>
        </p:spPr>
        <p:txBody>
          <a:bodyPr wrap="square">
            <a:spAutoFit/>
          </a:bodyPr>
          <a:lstStyle/>
          <a:p>
            <a:pPr>
              <a:lnSpc>
                <a:spcPct val="120000"/>
              </a:lnSpc>
            </a:pPr>
            <a:r>
              <a:rPr lang="zh-CN" altLang="en-US" b="1" dirty="0">
                <a:solidFill>
                  <a:srgbClr val="FF0000"/>
                </a:solidFill>
              </a:rPr>
              <a:t>优点</a:t>
            </a:r>
            <a:r>
              <a:rPr lang="zh-CN" altLang="en-US" b="1" dirty="0">
                <a:solidFill>
                  <a:schemeClr val="accent6"/>
                </a:solidFill>
              </a:rPr>
              <a:t>：</a:t>
            </a:r>
            <a:r>
              <a:rPr lang="zh-CN" altLang="zh-CN" b="1" dirty="0">
                <a:solidFill>
                  <a:schemeClr val="accent6"/>
                </a:solidFill>
              </a:rPr>
              <a:t>相比非共线</a:t>
            </a:r>
            <a:r>
              <a:rPr lang="en-US" altLang="zh-CN" b="1" dirty="0">
                <a:solidFill>
                  <a:schemeClr val="accent6"/>
                </a:solidFill>
              </a:rPr>
              <a:t>CCD</a:t>
            </a:r>
            <a:r>
              <a:rPr lang="zh-CN" altLang="zh-CN" b="1" dirty="0">
                <a:solidFill>
                  <a:schemeClr val="accent6"/>
                </a:solidFill>
              </a:rPr>
              <a:t>影像，共线多片</a:t>
            </a:r>
            <a:r>
              <a:rPr lang="en-US" altLang="zh-CN" b="1" dirty="0">
                <a:solidFill>
                  <a:schemeClr val="accent6"/>
                </a:solidFill>
              </a:rPr>
              <a:t>CCD</a:t>
            </a:r>
            <a:r>
              <a:rPr lang="zh-CN" altLang="zh-CN" b="1" dirty="0">
                <a:solidFill>
                  <a:schemeClr val="accent6"/>
                </a:solidFill>
              </a:rPr>
              <a:t>影像之间的</a:t>
            </a:r>
            <a:r>
              <a:rPr lang="zh-CN" altLang="zh-CN" b="1" dirty="0">
                <a:solidFill>
                  <a:srgbClr val="FF0000"/>
                </a:solidFill>
              </a:rPr>
              <a:t>几何一致性较强</a:t>
            </a:r>
            <a:r>
              <a:rPr lang="zh-CN" altLang="zh-CN" b="1" dirty="0">
                <a:solidFill>
                  <a:schemeClr val="accent6"/>
                </a:solidFill>
              </a:rPr>
              <a:t>，更</a:t>
            </a:r>
            <a:r>
              <a:rPr lang="zh-CN" altLang="zh-CN" b="1" dirty="0">
                <a:solidFill>
                  <a:srgbClr val="FF0000"/>
                </a:solidFill>
              </a:rPr>
              <a:t>利于地面高精度几何处理</a:t>
            </a:r>
            <a:r>
              <a:rPr lang="zh-CN" altLang="zh-CN" b="1" dirty="0">
                <a:solidFill>
                  <a:schemeClr val="accent6"/>
                </a:solidFill>
              </a:rPr>
              <a:t>，尤其对于测绘卫星提高测绘产品精度具有重要意义。</a:t>
            </a:r>
            <a:endParaRPr lang="en-US" altLang="zh-CN" b="1" dirty="0">
              <a:solidFill>
                <a:schemeClr val="accent6"/>
              </a:solidFill>
            </a:endParaRPr>
          </a:p>
          <a:p>
            <a:pPr>
              <a:lnSpc>
                <a:spcPct val="120000"/>
              </a:lnSpc>
            </a:pPr>
            <a:r>
              <a:rPr lang="zh-CN" altLang="en-US" b="1" dirty="0">
                <a:solidFill>
                  <a:srgbClr val="FF0000"/>
                </a:solidFill>
              </a:rPr>
              <a:t>不足</a:t>
            </a:r>
            <a:r>
              <a:rPr lang="zh-CN" altLang="en-US" b="1" dirty="0">
                <a:solidFill>
                  <a:schemeClr val="accent6"/>
                </a:solidFill>
              </a:rPr>
              <a:t>：</a:t>
            </a:r>
            <a:r>
              <a:rPr lang="zh-CN" altLang="zh-CN" b="1" dirty="0">
                <a:solidFill>
                  <a:schemeClr val="accent6"/>
                </a:solidFill>
              </a:rPr>
              <a:t>共线</a:t>
            </a:r>
            <a:r>
              <a:rPr lang="en-US" altLang="zh-CN" b="1" dirty="0">
                <a:solidFill>
                  <a:schemeClr val="accent6"/>
                </a:solidFill>
              </a:rPr>
              <a:t>TDI CCD</a:t>
            </a:r>
            <a:r>
              <a:rPr lang="zh-CN" altLang="zh-CN" b="1" dirty="0">
                <a:solidFill>
                  <a:schemeClr val="accent6"/>
                </a:solidFill>
              </a:rPr>
              <a:t>焦平面设计对</a:t>
            </a:r>
            <a:r>
              <a:rPr lang="zh-CN" altLang="zh-CN" b="1" dirty="0">
                <a:solidFill>
                  <a:srgbClr val="FF0000"/>
                </a:solidFill>
              </a:rPr>
              <a:t>相机光学系统设计要求较高</a:t>
            </a:r>
            <a:r>
              <a:rPr lang="zh-CN" altLang="zh-CN" b="1" dirty="0">
                <a:solidFill>
                  <a:schemeClr val="accent6"/>
                </a:solidFill>
              </a:rPr>
              <a:t>，较难实现，且分光容易导致</a:t>
            </a:r>
            <a:r>
              <a:rPr lang="zh-CN" altLang="zh-CN" b="1" dirty="0">
                <a:solidFill>
                  <a:srgbClr val="FF0000"/>
                </a:solidFill>
              </a:rPr>
              <a:t>拼接重叠区能量降低</a:t>
            </a:r>
            <a:r>
              <a:rPr lang="zh-CN" altLang="zh-CN" b="1" dirty="0">
                <a:solidFill>
                  <a:schemeClr val="accent6"/>
                </a:solidFill>
              </a:rPr>
              <a:t>，不利于辐射校正处理。</a:t>
            </a:r>
          </a:p>
        </p:txBody>
      </p:sp>
      <p:sp>
        <p:nvSpPr>
          <p:cNvPr id="9"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10" name="Picture 6" descr="QQ截图20140227233358"/>
          <p:cNvPicPr/>
          <p:nvPr/>
        </p:nvPicPr>
        <p:blipFill>
          <a:blip r:embed="rId5" cstate="print"/>
          <a:srcRect/>
          <a:stretch>
            <a:fillRect/>
          </a:stretch>
        </p:blipFill>
        <p:spPr bwMode="auto">
          <a:xfrm>
            <a:off x="9756576" y="2502178"/>
            <a:ext cx="2915816" cy="1685801"/>
          </a:xfrm>
          <a:prstGeom prst="rect">
            <a:avLst/>
          </a:prstGeom>
          <a:noFill/>
          <a:ln w="6350" cmpd="sng">
            <a:solidFill>
              <a:srgbClr val="000000"/>
            </a:solidFill>
            <a:miter lim="800000"/>
            <a:headEnd/>
            <a:tailEnd/>
          </a:ln>
          <a:effectLst/>
        </p:spPr>
      </p:pic>
      <p:sp>
        <p:nvSpPr>
          <p:cNvPr id="11" name="矩形 10"/>
          <p:cNvSpPr/>
          <p:nvPr/>
        </p:nvSpPr>
        <p:spPr>
          <a:xfrm>
            <a:off x="9871808" y="4296443"/>
            <a:ext cx="2685351" cy="369332"/>
          </a:xfrm>
          <a:prstGeom prst="rect">
            <a:avLst/>
          </a:prstGeom>
        </p:spPr>
        <p:txBody>
          <a:bodyPr wrap="none">
            <a:spAutoFit/>
          </a:bodyPr>
          <a:lstStyle/>
          <a:p>
            <a:pPr algn="just" fontAlgn="ctr">
              <a:spcBef>
                <a:spcPts val="0"/>
              </a:spcBef>
              <a:spcAft>
                <a:spcPts val="0"/>
              </a:spcAft>
            </a:pPr>
            <a:r>
              <a:rPr lang="en-US" altLang="zh-CN" dirty="0"/>
              <a:t>Pleiades</a:t>
            </a:r>
            <a:r>
              <a:rPr lang="zh-CN" altLang="en-US" dirty="0"/>
              <a:t>全色多光谱相机</a:t>
            </a:r>
          </a:p>
        </p:txBody>
      </p:sp>
      <p:sp>
        <p:nvSpPr>
          <p:cNvPr id="12" name="矩形 11"/>
          <p:cNvSpPr/>
          <p:nvPr/>
        </p:nvSpPr>
        <p:spPr>
          <a:xfrm>
            <a:off x="503469" y="1581934"/>
            <a:ext cx="8501159" cy="646331"/>
          </a:xfrm>
          <a:prstGeom prst="rect">
            <a:avLst/>
          </a:prstGeom>
        </p:spPr>
        <p:txBody>
          <a:bodyPr wrap="square">
            <a:spAutoFit/>
          </a:bodyPr>
          <a:lstStyle/>
          <a:p>
            <a:pPr algn="just" fontAlgn="ctr">
              <a:spcBef>
                <a:spcPts val="0"/>
              </a:spcBef>
              <a:spcAft>
                <a:spcPts val="0"/>
              </a:spcAft>
            </a:pPr>
            <a:r>
              <a:rPr lang="zh-CN" altLang="en-US" b="1" kern="100" dirty="0">
                <a:latin typeface="微软雅黑"/>
              </a:rPr>
              <a:t>通过分光棱镜形成一对光程相等的共轭面，将位于透射面和反射面的多片</a:t>
            </a:r>
            <a:r>
              <a:rPr lang="en-US" altLang="zh-CN" b="1" kern="100" dirty="0">
                <a:latin typeface="微软雅黑"/>
              </a:rPr>
              <a:t>CCD</a:t>
            </a:r>
            <a:r>
              <a:rPr lang="zh-CN" altLang="en-US" b="1" kern="100" dirty="0">
                <a:latin typeface="微软雅黑"/>
              </a:rPr>
              <a:t>首尾搭接以形成连续像面。</a:t>
            </a:r>
            <a:endParaRPr lang="en-US" altLang="zh-CN" b="1" kern="100" dirty="0">
              <a:latin typeface="微软雅黑"/>
            </a:endParaRPr>
          </a:p>
        </p:txBody>
      </p:sp>
    </p:spTree>
    <p:extLst>
      <p:ext uri="{BB962C8B-B14F-4D97-AF65-F5344CB8AC3E}">
        <p14:creationId xmlns:p14="http://schemas.microsoft.com/office/powerpoint/2010/main" val="1498684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84573592"/>
      </p:ext>
    </p:extLst>
  </p:cSld>
  <p:clrMapOvr>
    <a:masterClrMapping/>
  </p:clrMapOvr>
  <p:transition advTm="432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整体流程</a:t>
            </a:r>
          </a:p>
        </p:txBody>
      </p:sp>
      <p:pic>
        <p:nvPicPr>
          <p:cNvPr id="6" name="图片 5"/>
          <p:cNvPicPr>
            <a:picLocks noChangeAspect="1"/>
          </p:cNvPicPr>
          <p:nvPr/>
        </p:nvPicPr>
        <p:blipFill>
          <a:blip r:embed="rId2"/>
          <a:stretch>
            <a:fillRect/>
          </a:stretch>
        </p:blipFill>
        <p:spPr>
          <a:xfrm>
            <a:off x="4572000" y="1052736"/>
            <a:ext cx="3960440" cy="4938631"/>
          </a:xfrm>
          <a:prstGeom prst="rect">
            <a:avLst/>
          </a:prstGeom>
        </p:spPr>
      </p:pic>
      <p:pic>
        <p:nvPicPr>
          <p:cNvPr id="8" name="图片 7"/>
          <p:cNvPicPr>
            <a:picLocks noChangeAspect="1"/>
          </p:cNvPicPr>
          <p:nvPr/>
        </p:nvPicPr>
        <p:blipFill>
          <a:blip r:embed="rId3"/>
          <a:stretch>
            <a:fillRect/>
          </a:stretch>
        </p:blipFill>
        <p:spPr>
          <a:xfrm>
            <a:off x="1619672" y="1765433"/>
            <a:ext cx="1617975" cy="3513235"/>
          </a:xfrm>
          <a:prstGeom prst="rect">
            <a:avLst/>
          </a:prstGeom>
        </p:spPr>
      </p:pic>
      <p:sp>
        <p:nvSpPr>
          <p:cNvPr id="9" name="箭头: 右 8"/>
          <p:cNvSpPr/>
          <p:nvPr/>
        </p:nvSpPr>
        <p:spPr bwMode="auto">
          <a:xfrm rot="20911761">
            <a:off x="3345777" y="1723780"/>
            <a:ext cx="1694393" cy="14920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箭头: 右 9"/>
          <p:cNvSpPr/>
          <p:nvPr/>
        </p:nvSpPr>
        <p:spPr bwMode="auto">
          <a:xfrm rot="20804381">
            <a:off x="3300021" y="2334375"/>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箭头: 右 10"/>
          <p:cNvSpPr/>
          <p:nvPr/>
        </p:nvSpPr>
        <p:spPr bwMode="auto">
          <a:xfrm>
            <a:off x="3436180" y="3281491"/>
            <a:ext cx="1728839" cy="481118"/>
          </a:xfrm>
          <a:prstGeom prst="rightArrow">
            <a:avLst>
              <a:gd name="adj1" fmla="val 50000"/>
              <a:gd name="adj2" fmla="val 106837"/>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箭头: 右 11"/>
          <p:cNvSpPr/>
          <p:nvPr/>
        </p:nvSpPr>
        <p:spPr bwMode="auto">
          <a:xfrm rot="369906">
            <a:off x="3308164" y="4255156"/>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箭头: 右 12"/>
          <p:cNvSpPr/>
          <p:nvPr/>
        </p:nvSpPr>
        <p:spPr bwMode="auto">
          <a:xfrm rot="1037176">
            <a:off x="3289827" y="5140701"/>
            <a:ext cx="1274326" cy="191525"/>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4974659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原始数据解析</a:t>
            </a:r>
          </a:p>
        </p:txBody>
      </p:sp>
      <p:pic>
        <p:nvPicPr>
          <p:cNvPr id="6" name="图片 5"/>
          <p:cNvPicPr>
            <a:picLocks noChangeAspect="1"/>
          </p:cNvPicPr>
          <p:nvPr/>
        </p:nvPicPr>
        <p:blipFill>
          <a:blip r:embed="rId2"/>
          <a:stretch>
            <a:fillRect/>
          </a:stretch>
        </p:blipFill>
        <p:spPr>
          <a:xfrm>
            <a:off x="-468560" y="2025981"/>
            <a:ext cx="4273162" cy="5328592"/>
          </a:xfrm>
          <a:prstGeom prst="rect">
            <a:avLst/>
          </a:prstGeom>
        </p:spPr>
      </p:pic>
      <p:sp>
        <p:nvSpPr>
          <p:cNvPr id="3" name="矩形 2"/>
          <p:cNvSpPr/>
          <p:nvPr/>
        </p:nvSpPr>
        <p:spPr bwMode="auto">
          <a:xfrm>
            <a:off x="48429" y="1988840"/>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70788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原始数据解析：</a:t>
            </a:r>
            <a:r>
              <a:rPr lang="zh-CN" altLang="en-US" sz="2000" dirty="0">
                <a:solidFill>
                  <a:schemeClr val="accent6"/>
                </a:solidFill>
              </a:rPr>
              <a:t>是指将从卫星上传下来的二进制数据转成图像数据和标准格式的辅助数据（或图像对应</a:t>
            </a:r>
            <a:r>
              <a:rPr lang="en-US" altLang="zh-CN" sz="2000" dirty="0">
                <a:solidFill>
                  <a:schemeClr val="accent6"/>
                </a:solidFill>
              </a:rPr>
              <a:t>RPC</a:t>
            </a:r>
            <a:r>
              <a:rPr lang="zh-CN" altLang="en-US" sz="2000" dirty="0">
                <a:solidFill>
                  <a:schemeClr val="accent6"/>
                </a:solidFill>
              </a:rPr>
              <a:t>文件）的过程。</a:t>
            </a:r>
          </a:p>
        </p:txBody>
      </p:sp>
      <p:pic>
        <p:nvPicPr>
          <p:cNvPr id="5" name="图片 4"/>
          <p:cNvPicPr>
            <a:picLocks noChangeAspect="1"/>
          </p:cNvPicPr>
          <p:nvPr/>
        </p:nvPicPr>
        <p:blipFill>
          <a:blip r:embed="rId3"/>
          <a:stretch>
            <a:fillRect/>
          </a:stretch>
        </p:blipFill>
        <p:spPr>
          <a:xfrm>
            <a:off x="4428290" y="2238775"/>
            <a:ext cx="4352381" cy="828571"/>
          </a:xfrm>
          <a:prstGeom prst="rect">
            <a:avLst/>
          </a:prstGeom>
        </p:spPr>
      </p:pic>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8" name="矩形 17"/>
          <p:cNvSpPr/>
          <p:nvPr/>
        </p:nvSpPr>
        <p:spPr>
          <a:xfrm>
            <a:off x="6012160" y="1900221"/>
            <a:ext cx="1620957" cy="338554"/>
          </a:xfrm>
          <a:prstGeom prst="rect">
            <a:avLst/>
          </a:prstGeom>
        </p:spPr>
        <p:txBody>
          <a:bodyPr wrap="none">
            <a:spAutoFit/>
          </a:bodyPr>
          <a:lstStyle/>
          <a:p>
            <a:r>
              <a:rPr lang="zh-CN" altLang="en-US" sz="1600" dirty="0"/>
              <a:t>二进制图像数据</a:t>
            </a:r>
          </a:p>
        </p:txBody>
      </p:sp>
      <p:sp>
        <p:nvSpPr>
          <p:cNvPr id="19" name="矩形 18"/>
          <p:cNvSpPr/>
          <p:nvPr/>
        </p:nvSpPr>
        <p:spPr>
          <a:xfrm>
            <a:off x="5940152" y="3068960"/>
            <a:ext cx="1620957" cy="338554"/>
          </a:xfrm>
          <a:prstGeom prst="rect">
            <a:avLst/>
          </a:prstGeom>
        </p:spPr>
        <p:txBody>
          <a:bodyPr wrap="none">
            <a:spAutoFit/>
          </a:bodyPr>
          <a:lstStyle/>
          <a:p>
            <a:r>
              <a:rPr lang="zh-CN" altLang="en-US" sz="1600" dirty="0"/>
              <a:t>二进制辅助数据</a:t>
            </a:r>
          </a:p>
        </p:txBody>
      </p:sp>
      <p:sp>
        <p:nvSpPr>
          <p:cNvPr id="20" name="矩形 19"/>
          <p:cNvSpPr/>
          <p:nvPr/>
        </p:nvSpPr>
        <p:spPr bwMode="auto">
          <a:xfrm>
            <a:off x="4428290" y="1900221"/>
            <a:ext cx="4441119" cy="2320867"/>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2" name="图片 21"/>
          <p:cNvPicPr>
            <a:picLocks noChangeAspect="1"/>
          </p:cNvPicPr>
          <p:nvPr/>
        </p:nvPicPr>
        <p:blipFill>
          <a:blip r:embed="rId4"/>
          <a:stretch>
            <a:fillRect/>
          </a:stretch>
        </p:blipFill>
        <p:spPr>
          <a:xfrm>
            <a:off x="4237813" y="4941168"/>
            <a:ext cx="4733333" cy="828571"/>
          </a:xfrm>
          <a:prstGeom prst="rect">
            <a:avLst/>
          </a:prstGeom>
        </p:spPr>
      </p:pic>
      <p:pic>
        <p:nvPicPr>
          <p:cNvPr id="23" name="图片 22"/>
          <p:cNvPicPr>
            <a:picLocks noChangeAspect="1"/>
          </p:cNvPicPr>
          <p:nvPr/>
        </p:nvPicPr>
        <p:blipFill>
          <a:blip r:embed="rId5"/>
          <a:stretch>
            <a:fillRect/>
          </a:stretch>
        </p:blipFill>
        <p:spPr>
          <a:xfrm>
            <a:off x="4591706" y="3356992"/>
            <a:ext cx="4114286" cy="819048"/>
          </a:xfrm>
          <a:prstGeom prst="rect">
            <a:avLst/>
          </a:prstGeom>
        </p:spPr>
      </p:pic>
      <p:sp>
        <p:nvSpPr>
          <p:cNvPr id="24" name="矩形 23"/>
          <p:cNvSpPr/>
          <p:nvPr/>
        </p:nvSpPr>
        <p:spPr>
          <a:xfrm>
            <a:off x="5325410" y="4624078"/>
            <a:ext cx="2646878" cy="338554"/>
          </a:xfrm>
          <a:prstGeom prst="rect">
            <a:avLst/>
          </a:prstGeom>
        </p:spPr>
        <p:txBody>
          <a:bodyPr wrap="none">
            <a:spAutoFit/>
          </a:bodyPr>
          <a:lstStyle/>
          <a:p>
            <a:r>
              <a:rPr lang="zh-CN" altLang="en-US" sz="1600" dirty="0"/>
              <a:t>解析后的原始分片图像数据</a:t>
            </a:r>
          </a:p>
        </p:txBody>
      </p:sp>
      <p:sp>
        <p:nvSpPr>
          <p:cNvPr id="25" name="矩形 24"/>
          <p:cNvSpPr/>
          <p:nvPr/>
        </p:nvSpPr>
        <p:spPr>
          <a:xfrm>
            <a:off x="5283594" y="5756356"/>
            <a:ext cx="3078087" cy="338554"/>
          </a:xfrm>
          <a:prstGeom prst="rect">
            <a:avLst/>
          </a:prstGeom>
        </p:spPr>
        <p:txBody>
          <a:bodyPr wrap="none">
            <a:spAutoFit/>
          </a:bodyPr>
          <a:lstStyle/>
          <a:p>
            <a:r>
              <a:rPr lang="zh-CN" altLang="en-US" sz="1600" dirty="0"/>
              <a:t>解析后与图像数据对应</a:t>
            </a:r>
            <a:r>
              <a:rPr lang="en-US" altLang="zh-CN" sz="1600" dirty="0"/>
              <a:t>RPC</a:t>
            </a:r>
            <a:r>
              <a:rPr lang="zh-CN" altLang="en-US" sz="1600" dirty="0"/>
              <a:t>文件</a:t>
            </a:r>
          </a:p>
        </p:txBody>
      </p:sp>
      <p:pic>
        <p:nvPicPr>
          <p:cNvPr id="26" name="图片 25"/>
          <p:cNvPicPr>
            <a:picLocks noChangeAspect="1"/>
          </p:cNvPicPr>
          <p:nvPr/>
        </p:nvPicPr>
        <p:blipFill>
          <a:blip r:embed="rId6"/>
          <a:stretch>
            <a:fillRect/>
          </a:stretch>
        </p:blipFill>
        <p:spPr>
          <a:xfrm>
            <a:off x="4209241" y="6022558"/>
            <a:ext cx="4790476" cy="800000"/>
          </a:xfrm>
          <a:prstGeom prst="rect">
            <a:avLst/>
          </a:prstGeom>
        </p:spPr>
      </p:pic>
      <p:sp>
        <p:nvSpPr>
          <p:cNvPr id="27" name="矩形 26"/>
          <p:cNvSpPr/>
          <p:nvPr/>
        </p:nvSpPr>
        <p:spPr bwMode="auto">
          <a:xfrm>
            <a:off x="4139952" y="4624078"/>
            <a:ext cx="4859765" cy="2189298"/>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8" name="箭头: 下 27"/>
          <p:cNvSpPr/>
          <p:nvPr/>
        </p:nvSpPr>
        <p:spPr bwMode="auto">
          <a:xfrm>
            <a:off x="6648849" y="4249450"/>
            <a:ext cx="360040" cy="330982"/>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7008889" y="4237917"/>
            <a:ext cx="1569660" cy="369332"/>
          </a:xfrm>
          <a:prstGeom prst="rect">
            <a:avLst/>
          </a:prstGeom>
        </p:spPr>
        <p:txBody>
          <a:bodyPr wrap="none">
            <a:spAutoFit/>
          </a:bodyPr>
          <a:lstStyle/>
          <a:p>
            <a:r>
              <a:rPr lang="zh-CN" altLang="en-US" b="1" dirty="0">
                <a:solidFill>
                  <a:srgbClr val="FF0000"/>
                </a:solidFill>
              </a:rPr>
              <a:t>原始数据解析</a:t>
            </a:r>
            <a:endParaRPr lang="zh-CN" altLang="en-US" dirty="0">
              <a:solidFill>
                <a:srgbClr val="FF0000"/>
              </a:solidFill>
            </a:endParaRPr>
          </a:p>
        </p:txBody>
      </p:sp>
    </p:spTree>
    <p:extLst>
      <p:ext uri="{BB962C8B-B14F-4D97-AF65-F5344CB8AC3E}">
        <p14:creationId xmlns:p14="http://schemas.microsoft.com/office/powerpoint/2010/main" val="16576306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辐射校正</a:t>
            </a:r>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21099" y="2883733"/>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01566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辐射校正：</a:t>
            </a:r>
            <a:r>
              <a:rPr lang="zh-CN" altLang="en-US" sz="2000" dirty="0">
                <a:solidFill>
                  <a:schemeClr val="accent6"/>
                </a:solidFill>
              </a:rPr>
              <a:t>是指解析得到的分片图像数据利用辐射定标系统进行相对辐射校正的过程。辐射校正可以去除图像中的辐亮度不均、坏像元等问题，提高图像质量。</a:t>
            </a:r>
          </a:p>
        </p:txBody>
      </p:sp>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9" name="矩形 18"/>
          <p:cNvSpPr/>
          <p:nvPr/>
        </p:nvSpPr>
        <p:spPr>
          <a:xfrm>
            <a:off x="4721745" y="1819563"/>
            <a:ext cx="1210588" cy="338554"/>
          </a:xfrm>
          <a:prstGeom prst="rect">
            <a:avLst/>
          </a:prstGeom>
        </p:spPr>
        <p:txBody>
          <a:bodyPr wrap="none">
            <a:spAutoFit/>
          </a:bodyPr>
          <a:lstStyle/>
          <a:p>
            <a:r>
              <a:rPr lang="zh-CN" altLang="en-US" sz="1600" dirty="0"/>
              <a:t>辐射校正前</a:t>
            </a:r>
          </a:p>
        </p:txBody>
      </p:sp>
      <p:sp>
        <p:nvSpPr>
          <p:cNvPr id="24" name="矩形 23"/>
          <p:cNvSpPr/>
          <p:nvPr/>
        </p:nvSpPr>
        <p:spPr>
          <a:xfrm>
            <a:off x="7120543" y="1805116"/>
            <a:ext cx="1210588" cy="338554"/>
          </a:xfrm>
          <a:prstGeom prst="rect">
            <a:avLst/>
          </a:prstGeom>
        </p:spPr>
        <p:txBody>
          <a:bodyPr wrap="none">
            <a:spAutoFit/>
          </a:bodyPr>
          <a:lstStyle/>
          <a:p>
            <a:r>
              <a:rPr lang="zh-CN" altLang="en-US" sz="1600" dirty="0"/>
              <a:t>辐射校正后</a:t>
            </a:r>
          </a:p>
        </p:txBody>
      </p:sp>
      <p:sp>
        <p:nvSpPr>
          <p:cNvPr id="28" name="箭头: 下 27"/>
          <p:cNvSpPr/>
          <p:nvPr/>
        </p:nvSpPr>
        <p:spPr bwMode="auto">
          <a:xfrm rot="16200000">
            <a:off x="6352564" y="3902316"/>
            <a:ext cx="327309" cy="792086"/>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6133396" y="3502749"/>
            <a:ext cx="670852" cy="646331"/>
          </a:xfrm>
          <a:prstGeom prst="rect">
            <a:avLst/>
          </a:prstGeom>
        </p:spPr>
        <p:txBody>
          <a:bodyPr wrap="square">
            <a:spAutoFit/>
          </a:bodyPr>
          <a:lstStyle/>
          <a:p>
            <a:r>
              <a:rPr lang="zh-CN" altLang="en-US" b="1" dirty="0">
                <a:solidFill>
                  <a:srgbClr val="FF0000"/>
                </a:solidFill>
              </a:rPr>
              <a:t>辐射校正</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4584454" y="2126275"/>
            <a:ext cx="1481911" cy="4577331"/>
          </a:xfrm>
          <a:prstGeom prst="rect">
            <a:avLst/>
          </a:prstGeom>
        </p:spPr>
      </p:pic>
      <p:pic>
        <p:nvPicPr>
          <p:cNvPr id="7" name="图片 6"/>
          <p:cNvPicPr>
            <a:picLocks noChangeAspect="1"/>
          </p:cNvPicPr>
          <p:nvPr/>
        </p:nvPicPr>
        <p:blipFill>
          <a:blip r:embed="rId4"/>
          <a:stretch>
            <a:fillRect/>
          </a:stretch>
        </p:blipFill>
        <p:spPr>
          <a:xfrm>
            <a:off x="6986437" y="2106717"/>
            <a:ext cx="1478800" cy="4596889"/>
          </a:xfrm>
          <a:prstGeom prst="rect">
            <a:avLst/>
          </a:prstGeom>
        </p:spPr>
      </p:pic>
    </p:spTree>
    <p:extLst>
      <p:ext uri="{BB962C8B-B14F-4D97-AF65-F5344CB8AC3E}">
        <p14:creationId xmlns:p14="http://schemas.microsoft.com/office/powerpoint/2010/main" val="26094394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00561" y="3879724"/>
            <a:ext cx="3563821" cy="149349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95410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传感器校正：</a:t>
            </a:r>
            <a:r>
              <a:rPr lang="zh-CN" altLang="en-US" dirty="0">
                <a:solidFill>
                  <a:schemeClr val="accent6"/>
                </a:solidFill>
              </a:rPr>
              <a:t>是指针对传感器成像特点，修正由于传感器设计以及成像过程中引起的各种不利于影像数据应用的问题，最终得到完整、有效的影像数据，便于后续使用。</a:t>
            </a:r>
            <a:endParaRPr lang="zh-CN" altLang="en-US" sz="2000" dirty="0">
              <a:solidFill>
                <a:schemeClr val="accent6"/>
              </a:solidFill>
            </a:endParaRPr>
          </a:p>
        </p:txBody>
      </p:sp>
      <p:sp>
        <p:nvSpPr>
          <p:cNvPr id="13" name="矩形 12"/>
          <p:cNvSpPr/>
          <p:nvPr/>
        </p:nvSpPr>
        <p:spPr>
          <a:xfrm>
            <a:off x="3923928" y="2060848"/>
            <a:ext cx="4824536" cy="4235006"/>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b="1" kern="100" dirty="0">
                <a:solidFill>
                  <a:schemeClr val="accent6"/>
                </a:solidFill>
                <a:latin typeface="+mn-ea"/>
                <a:cs typeface="Times New Roman" panose="02020603050405020304" pitchFamily="18" charset="0"/>
              </a:rPr>
              <a:t>具体来</a:t>
            </a:r>
            <a:r>
              <a:rPr lang="zh-CN" altLang="zh-CN" b="1" kern="100" dirty="0">
                <a:solidFill>
                  <a:schemeClr val="accent6"/>
                </a:solidFill>
                <a:latin typeface="+mn-ea"/>
                <a:cs typeface="Times New Roman" panose="02020603050405020304" pitchFamily="18" charset="0"/>
              </a:rPr>
              <a:t>讲，</a:t>
            </a:r>
            <a:r>
              <a:rPr lang="zh-CN" altLang="en-US" b="1" kern="100" dirty="0">
                <a:solidFill>
                  <a:schemeClr val="accent6"/>
                </a:solidFill>
                <a:latin typeface="+mn-ea"/>
                <a:cs typeface="Times New Roman" panose="02020603050405020304" pitchFamily="18" charset="0"/>
              </a:rPr>
              <a:t>对于高分辨率线阵推扫成像影像，</a:t>
            </a:r>
            <a:r>
              <a:rPr lang="zh-CN" altLang="zh-CN" b="1" kern="100" dirty="0">
                <a:solidFill>
                  <a:schemeClr val="accent6"/>
                </a:solidFill>
                <a:latin typeface="+mn-ea"/>
                <a:cs typeface="Times New Roman" panose="02020603050405020304" pitchFamily="18" charset="0"/>
              </a:rPr>
              <a:t>传感器校正</a:t>
            </a:r>
            <a:r>
              <a:rPr lang="zh-CN" altLang="en-US" b="1" kern="100" dirty="0">
                <a:solidFill>
                  <a:srgbClr val="FF0000"/>
                </a:solidFill>
                <a:latin typeface="+mn-ea"/>
                <a:cs typeface="Times New Roman" panose="02020603050405020304" pitchFamily="18" charset="0"/>
              </a:rPr>
              <a:t>主要处理内容</a:t>
            </a:r>
            <a:r>
              <a:rPr lang="zh-CN" altLang="en-US" b="1" kern="100" dirty="0">
                <a:solidFill>
                  <a:schemeClr val="accent6"/>
                </a:solidFill>
                <a:latin typeface="+mn-ea"/>
                <a:cs typeface="Times New Roman" panose="02020603050405020304" pitchFamily="18" charset="0"/>
              </a:rPr>
              <a:t>包括：</a:t>
            </a:r>
            <a:endParaRPr lang="en-US" altLang="zh-CN" b="1" kern="100" dirty="0">
              <a:solidFill>
                <a:schemeClr val="accent6"/>
              </a:solidFill>
              <a:latin typeface="+mn-ea"/>
              <a:cs typeface="Times New Roman" panose="02020603050405020304" pitchFamily="18" charset="0"/>
            </a:endParaRPr>
          </a:p>
          <a:p>
            <a:pPr marL="504000" indent="-342900">
              <a:lnSpc>
                <a:spcPct val="150000"/>
              </a:lnSpc>
              <a:spcBef>
                <a:spcPts val="1200"/>
              </a:spcBef>
              <a:buFont typeface="Wingdings" panose="05000000000000000000" pitchFamily="2" charset="2"/>
              <a:buChar char="ü"/>
            </a:pPr>
            <a:r>
              <a:rPr lang="zh-CN" altLang="en-US" b="1" dirty="0">
                <a:solidFill>
                  <a:srgbClr val="FF0000"/>
                </a:solidFill>
                <a:latin typeface="+mn-ea"/>
              </a:rPr>
              <a:t>多片</a:t>
            </a:r>
            <a:r>
              <a:rPr lang="en-US" altLang="zh-CN" b="1" dirty="0">
                <a:solidFill>
                  <a:srgbClr val="FF0000"/>
                </a:solidFill>
                <a:latin typeface="+mn-ea"/>
              </a:rPr>
              <a:t>CCD</a:t>
            </a:r>
            <a:r>
              <a:rPr lang="zh-CN" altLang="en-US" b="1" dirty="0">
                <a:solidFill>
                  <a:srgbClr val="FF0000"/>
                </a:solidFill>
                <a:latin typeface="+mn-ea"/>
              </a:rPr>
              <a:t>拼接</a:t>
            </a:r>
            <a:r>
              <a:rPr lang="zh-CN" altLang="en-US" b="1" dirty="0">
                <a:solidFill>
                  <a:schemeClr val="accent6"/>
                </a:solidFill>
                <a:latin typeface="+mn-ea"/>
              </a:rPr>
              <a:t>（共线、非共线）</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多光谱影像配准</a:t>
            </a:r>
            <a:r>
              <a:rPr lang="zh-CN" altLang="en-US" b="1" dirty="0">
                <a:solidFill>
                  <a:schemeClr val="accent6"/>
                </a:solidFill>
                <a:latin typeface="+mn-ea"/>
              </a:rPr>
              <a:t>（全色多光谱配准、多光谱之间配准）</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多相机拼接</a:t>
            </a:r>
            <a:r>
              <a:rPr lang="zh-CN" altLang="en-US" b="1" dirty="0">
                <a:solidFill>
                  <a:schemeClr val="accent6"/>
                </a:solidFill>
                <a:latin typeface="+mn-ea"/>
              </a:rPr>
              <a:t>（双相机、四相机）</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行频归一化</a:t>
            </a:r>
            <a:r>
              <a:rPr lang="zh-CN" altLang="en-US" b="1" dirty="0">
                <a:solidFill>
                  <a:schemeClr val="accent6"/>
                </a:solidFill>
                <a:latin typeface="+mn-ea"/>
              </a:rPr>
              <a:t>（积分时间跳变成像不均匀）</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影像畸变改正</a:t>
            </a:r>
            <a:r>
              <a:rPr lang="zh-CN" altLang="en-US" b="1" dirty="0">
                <a:solidFill>
                  <a:schemeClr val="accent6"/>
                </a:solidFill>
                <a:latin typeface="+mn-ea"/>
              </a:rPr>
              <a:t>（相机内部畸变、平台震颤畸变等）</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影像对应有理函数模型生成</a:t>
            </a:r>
            <a:r>
              <a:rPr lang="zh-CN" altLang="en-US" b="1" dirty="0">
                <a:solidFill>
                  <a:schemeClr val="accent6"/>
                </a:solidFill>
                <a:latin typeface="+mn-ea"/>
              </a:rPr>
              <a:t>（</a:t>
            </a:r>
            <a:r>
              <a:rPr lang="en-US" altLang="zh-CN" b="1" dirty="0">
                <a:solidFill>
                  <a:schemeClr val="accent6"/>
                </a:solidFill>
                <a:latin typeface="+mn-ea"/>
              </a:rPr>
              <a:t>RPC</a:t>
            </a:r>
            <a:r>
              <a:rPr lang="zh-CN" altLang="en-US" b="1" dirty="0">
                <a:solidFill>
                  <a:schemeClr val="accent6"/>
                </a:solidFill>
                <a:latin typeface="+mn-ea"/>
              </a:rPr>
              <a:t>文件）</a:t>
            </a:r>
          </a:p>
        </p:txBody>
      </p:sp>
    </p:spTree>
    <p:extLst>
      <p:ext uri="{BB962C8B-B14F-4D97-AF65-F5344CB8AC3E}">
        <p14:creationId xmlns:p14="http://schemas.microsoft.com/office/powerpoint/2010/main" val="34547491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TDI CCD</a:t>
            </a:r>
            <a:r>
              <a:rPr lang="zh-CN" altLang="en-US" dirty="0"/>
              <a:t>成像几何模型</a:t>
            </a:r>
          </a:p>
        </p:txBody>
      </p:sp>
      <p:graphicFrame>
        <p:nvGraphicFramePr>
          <p:cNvPr id="3" name="对象 2"/>
          <p:cNvGraphicFramePr>
            <a:graphicFrameLocks noChangeAspect="1"/>
          </p:cNvGraphicFramePr>
          <p:nvPr>
            <p:extLst/>
          </p:nvPr>
        </p:nvGraphicFramePr>
        <p:xfrm>
          <a:off x="1475656" y="4818581"/>
          <a:ext cx="5887095" cy="1154221"/>
        </p:xfrm>
        <a:graphic>
          <a:graphicData uri="http://schemas.openxmlformats.org/presentationml/2006/ole">
            <mc:AlternateContent xmlns:mc="http://schemas.openxmlformats.org/markup-compatibility/2006">
              <mc:Choice xmlns:v="urn:schemas-microsoft-com:vml" Requires="v">
                <p:oleObj spid="_x0000_s633878" name="Equation" r:id="rId3" imgW="4051080" imgH="711000" progId="Equation.DSMT4">
                  <p:embed/>
                </p:oleObj>
              </mc:Choice>
              <mc:Fallback>
                <p:oleObj name="Equation" r:id="rId3" imgW="4051080" imgH="711000" progId="Equation.DSMT4">
                  <p:embed/>
                  <p:pic>
                    <p:nvPicPr>
                      <p:cNvPr id="3" name="对象 2"/>
                      <p:cNvPicPr>
                        <a:picLocks noChangeAspect="1" noChangeArrowheads="1"/>
                      </p:cNvPicPr>
                      <p:nvPr/>
                    </p:nvPicPr>
                    <p:blipFill>
                      <a:blip r:embed="rId4"/>
                      <a:srcRect/>
                      <a:stretch>
                        <a:fillRect/>
                      </a:stretch>
                    </p:blipFill>
                    <p:spPr bwMode="auto">
                      <a:xfrm>
                        <a:off x="1475656" y="4818581"/>
                        <a:ext cx="5887095" cy="1154221"/>
                      </a:xfrm>
                      <a:prstGeom prst="rect">
                        <a:avLst/>
                      </a:prstGeom>
                      <a:noFill/>
                      <a:ln>
                        <a:noFill/>
                      </a:ln>
                      <a:extLst/>
                    </p:spPr>
                  </p:pic>
                </p:oleObj>
              </mc:Fallback>
            </mc:AlternateContent>
          </a:graphicData>
        </a:graphic>
      </p:graphicFrame>
      <p:pic>
        <p:nvPicPr>
          <p:cNvPr id="4" name="图片 3"/>
          <p:cNvPicPr>
            <a:picLocks noChangeAspect="1"/>
          </p:cNvPicPr>
          <p:nvPr/>
        </p:nvPicPr>
        <p:blipFill>
          <a:blip r:embed="rId5"/>
          <a:stretch>
            <a:fillRect/>
          </a:stretch>
        </p:blipFill>
        <p:spPr>
          <a:xfrm>
            <a:off x="637052" y="1356741"/>
            <a:ext cx="3700811" cy="2864203"/>
          </a:xfrm>
          <a:prstGeom prst="rect">
            <a:avLst/>
          </a:prstGeom>
        </p:spPr>
      </p:pic>
      <p:pic>
        <p:nvPicPr>
          <p:cNvPr id="5" name="图片 4"/>
          <p:cNvPicPr>
            <a:picLocks noChangeAspect="1"/>
          </p:cNvPicPr>
          <p:nvPr/>
        </p:nvPicPr>
        <p:blipFill>
          <a:blip r:embed="rId6"/>
          <a:stretch>
            <a:fillRect/>
          </a:stretch>
        </p:blipFill>
        <p:spPr>
          <a:xfrm>
            <a:off x="4788024" y="1212725"/>
            <a:ext cx="3857014" cy="2864203"/>
          </a:xfrm>
          <a:prstGeom prst="rect">
            <a:avLst/>
          </a:prstGeom>
        </p:spPr>
      </p:pic>
      <p:sp>
        <p:nvSpPr>
          <p:cNvPr id="6" name="文本框 5"/>
          <p:cNvSpPr txBox="1"/>
          <p:nvPr/>
        </p:nvSpPr>
        <p:spPr>
          <a:xfrm>
            <a:off x="5816692" y="4073300"/>
            <a:ext cx="1441420" cy="307777"/>
          </a:xfrm>
          <a:prstGeom prst="rect">
            <a:avLst/>
          </a:prstGeom>
          <a:noFill/>
        </p:spPr>
        <p:txBody>
          <a:bodyPr wrap="none" rtlCol="0">
            <a:spAutoFit/>
          </a:bodyPr>
          <a:lstStyle/>
          <a:p>
            <a:r>
              <a:rPr lang="zh-CN" altLang="en-US" sz="1400" dirty="0"/>
              <a:t>探元指向角模型</a:t>
            </a:r>
          </a:p>
        </p:txBody>
      </p:sp>
      <p:graphicFrame>
        <p:nvGraphicFramePr>
          <p:cNvPr id="8" name="对象 7"/>
          <p:cNvGraphicFramePr>
            <a:graphicFrameLocks noChangeAspect="1"/>
          </p:cNvGraphicFramePr>
          <p:nvPr>
            <p:extLst/>
          </p:nvPr>
        </p:nvGraphicFramePr>
        <p:xfrm>
          <a:off x="1552549" y="4232099"/>
          <a:ext cx="1718423" cy="349273"/>
        </p:xfrm>
        <a:graphic>
          <a:graphicData uri="http://schemas.openxmlformats.org/presentationml/2006/ole">
            <mc:AlternateContent xmlns:mc="http://schemas.openxmlformats.org/markup-compatibility/2006">
              <mc:Choice xmlns:v="urn:schemas-microsoft-com:vml" Requires="v">
                <p:oleObj spid="_x0000_s633879" name="Equation" r:id="rId7" imgW="1168400" imgH="241300" progId="Equation.DSMT4">
                  <p:embed/>
                </p:oleObj>
              </mc:Choice>
              <mc:Fallback>
                <p:oleObj name="Equation" r:id="rId7" imgW="1168400" imgH="241300" progId="Equation.DSMT4">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2549" y="4232099"/>
                        <a:ext cx="1718423" cy="349273"/>
                      </a:xfrm>
                      <a:prstGeom prst="rect">
                        <a:avLst/>
                      </a:prstGeom>
                      <a:noFill/>
                    </p:spPr>
                  </p:pic>
                </p:oleObj>
              </mc:Fallback>
            </mc:AlternateContent>
          </a:graphicData>
        </a:graphic>
      </p:graphicFrame>
      <p:sp>
        <p:nvSpPr>
          <p:cNvPr id="9" name="矩形 8"/>
          <p:cNvSpPr/>
          <p:nvPr/>
        </p:nvSpPr>
        <p:spPr bwMode="auto">
          <a:xfrm>
            <a:off x="3347865" y="5157192"/>
            <a:ext cx="2016224" cy="43204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noFill/>
              <a:effectLst/>
              <a:latin typeface="Arial" pitchFamily="34" charset="0"/>
              <a:ea typeface="华文细黑" pitchFamily="2" charset="-122"/>
            </a:endParaRPr>
          </a:p>
        </p:txBody>
      </p:sp>
      <p:sp>
        <p:nvSpPr>
          <p:cNvPr id="10" name="矩形 9"/>
          <p:cNvSpPr/>
          <p:nvPr/>
        </p:nvSpPr>
        <p:spPr bwMode="auto">
          <a:xfrm>
            <a:off x="6716531" y="4818581"/>
            <a:ext cx="519767" cy="115422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矩形 12"/>
          <p:cNvSpPr/>
          <p:nvPr/>
        </p:nvSpPr>
        <p:spPr bwMode="auto">
          <a:xfrm>
            <a:off x="2843808" y="5157193"/>
            <a:ext cx="443676"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文本框 13"/>
          <p:cNvSpPr txBox="1"/>
          <p:nvPr/>
        </p:nvSpPr>
        <p:spPr>
          <a:xfrm>
            <a:off x="3347864" y="4489956"/>
            <a:ext cx="1980029" cy="523220"/>
          </a:xfrm>
          <a:prstGeom prst="rect">
            <a:avLst/>
          </a:prstGeom>
          <a:noFill/>
        </p:spPr>
        <p:txBody>
          <a:bodyPr wrap="none" rtlCol="0">
            <a:spAutoFit/>
          </a:bodyPr>
          <a:lstStyle/>
          <a:p>
            <a:pPr algn="ctr"/>
            <a:r>
              <a:rPr lang="zh-CN" altLang="en-US" sz="1400" dirty="0"/>
              <a:t>姿态测量系统获取</a:t>
            </a:r>
            <a:endParaRPr lang="en-US" altLang="zh-CN" sz="1400" dirty="0"/>
          </a:p>
          <a:p>
            <a:pPr algn="ctr"/>
            <a:r>
              <a:rPr lang="zh-CN" altLang="en-US" sz="1400" dirty="0"/>
              <a:t>（星敏感器、陀螺等）</a:t>
            </a:r>
          </a:p>
        </p:txBody>
      </p:sp>
      <p:sp>
        <p:nvSpPr>
          <p:cNvPr id="15" name="文本框 14"/>
          <p:cNvSpPr txBox="1"/>
          <p:nvPr/>
        </p:nvSpPr>
        <p:spPr>
          <a:xfrm>
            <a:off x="7366504" y="5038431"/>
            <a:ext cx="1194533" cy="738664"/>
          </a:xfrm>
          <a:prstGeom prst="rect">
            <a:avLst/>
          </a:prstGeom>
          <a:noFill/>
        </p:spPr>
        <p:txBody>
          <a:bodyPr wrap="square" rtlCol="0">
            <a:spAutoFit/>
          </a:bodyPr>
          <a:lstStyle/>
          <a:p>
            <a:pPr algn="ctr"/>
            <a:r>
              <a:rPr lang="zh-CN" altLang="en-US" sz="1400" dirty="0"/>
              <a:t>轨道测量系统获取</a:t>
            </a:r>
            <a:endParaRPr lang="en-US" altLang="zh-CN" sz="1400" dirty="0"/>
          </a:p>
          <a:p>
            <a:pPr algn="ctr"/>
            <a:r>
              <a:rPr lang="zh-CN" altLang="en-US" sz="1400" dirty="0"/>
              <a:t>（</a:t>
            </a:r>
            <a:r>
              <a:rPr lang="en-US" altLang="zh-CN" sz="1400" dirty="0"/>
              <a:t>GPS</a:t>
            </a:r>
            <a:r>
              <a:rPr lang="zh-CN" altLang="en-US" sz="1400" dirty="0"/>
              <a:t>）</a:t>
            </a:r>
          </a:p>
        </p:txBody>
      </p:sp>
      <p:graphicFrame>
        <p:nvGraphicFramePr>
          <p:cNvPr id="17" name="对象 16"/>
          <p:cNvGraphicFramePr>
            <a:graphicFrameLocks noChangeAspect="1"/>
          </p:cNvGraphicFramePr>
          <p:nvPr>
            <p:extLst/>
          </p:nvPr>
        </p:nvGraphicFramePr>
        <p:xfrm>
          <a:off x="2829698" y="5927851"/>
          <a:ext cx="2895600" cy="609600"/>
        </p:xfrm>
        <a:graphic>
          <a:graphicData uri="http://schemas.openxmlformats.org/presentationml/2006/ole">
            <mc:AlternateContent xmlns:mc="http://schemas.openxmlformats.org/markup-compatibility/2006">
              <mc:Choice xmlns:v="urn:schemas-microsoft-com:vml" Requires="v">
                <p:oleObj spid="_x0000_s633880" name="Equation" r:id="rId9" imgW="2514600" imgH="533400" progId="Equation.DSMT4">
                  <p:embed/>
                </p:oleObj>
              </mc:Choice>
              <mc:Fallback>
                <p:oleObj name="Equation" r:id="rId9" imgW="2514600" imgH="533400" progId="Equation.DSMT4">
                  <p:embed/>
                  <p:pic>
                    <p:nvPicPr>
                      <p:cNvPr id="17"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9698" y="5927851"/>
                        <a:ext cx="2895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nvPr>
        </p:nvGraphicFramePr>
        <p:xfrm>
          <a:off x="5864043" y="6146892"/>
          <a:ext cx="1704975" cy="190500"/>
        </p:xfrm>
        <a:graphic>
          <a:graphicData uri="http://schemas.openxmlformats.org/presentationml/2006/ole">
            <mc:AlternateContent xmlns:mc="http://schemas.openxmlformats.org/markup-compatibility/2006">
              <mc:Choice xmlns:v="urn:schemas-microsoft-com:vml" Requires="v">
                <p:oleObj spid="_x0000_s633881" name="Equation" r:id="rId11" imgW="1701800" imgH="190500" progId="Equation.DSMT4">
                  <p:embed/>
                </p:oleObj>
              </mc:Choice>
              <mc:Fallback>
                <p:oleObj name="Equation" r:id="rId11" imgW="1701800" imgH="190500" progId="Equation.DSMT4">
                  <p:embed/>
                  <p:pic>
                    <p:nvPicPr>
                      <p:cNvPr id="19"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4043" y="6146892"/>
                        <a:ext cx="170497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矩形 19"/>
          <p:cNvSpPr/>
          <p:nvPr/>
        </p:nvSpPr>
        <p:spPr>
          <a:xfrm>
            <a:off x="5823104" y="6352785"/>
            <a:ext cx="1152880" cy="307777"/>
          </a:xfrm>
          <a:prstGeom prst="rect">
            <a:avLst/>
          </a:prstGeom>
        </p:spPr>
        <p:txBody>
          <a:bodyPr wrap="none">
            <a:spAutoFit/>
          </a:bodyPr>
          <a:lstStyle/>
          <a:p>
            <a:r>
              <a:rPr lang="en-US" altLang="zh-CN" sz="1400" i="1" dirty="0">
                <a:latin typeface="Times New Roman" panose="02020603050405020304" pitchFamily="18" charset="0"/>
                <a:ea typeface="宋体" panose="02010600030101010101" pitchFamily="2" charset="-122"/>
              </a:rPr>
              <a:t>s</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代表探元号</a:t>
            </a:r>
            <a:endParaRPr lang="zh-CN" altLang="en-US" sz="1400" dirty="0"/>
          </a:p>
        </p:txBody>
      </p:sp>
      <p:sp>
        <p:nvSpPr>
          <p:cNvPr id="21" name="矩形 20"/>
          <p:cNvSpPr/>
          <p:nvPr/>
        </p:nvSpPr>
        <p:spPr>
          <a:xfrm>
            <a:off x="7452320" y="6093296"/>
            <a:ext cx="1261884"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为多项式系数</a:t>
            </a:r>
            <a:endParaRPr lang="zh-CN" altLang="en-US" sz="1400" dirty="0"/>
          </a:p>
        </p:txBody>
      </p:sp>
      <p:sp>
        <p:nvSpPr>
          <p:cNvPr id="22" name="矩形 21"/>
          <p:cNvSpPr/>
          <p:nvPr/>
        </p:nvSpPr>
        <p:spPr bwMode="auto">
          <a:xfrm>
            <a:off x="3461295" y="6026118"/>
            <a:ext cx="315447"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3" name="矩形 22"/>
          <p:cNvSpPr/>
          <p:nvPr/>
        </p:nvSpPr>
        <p:spPr bwMode="auto">
          <a:xfrm>
            <a:off x="3874548" y="6026118"/>
            <a:ext cx="237684"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4" name="矩形 23"/>
          <p:cNvSpPr/>
          <p:nvPr/>
        </p:nvSpPr>
        <p:spPr bwMode="auto">
          <a:xfrm>
            <a:off x="4447455" y="6033731"/>
            <a:ext cx="271402"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5" name="矩形 24"/>
          <p:cNvSpPr/>
          <p:nvPr/>
        </p:nvSpPr>
        <p:spPr bwMode="auto">
          <a:xfrm>
            <a:off x="5148671" y="6026118"/>
            <a:ext cx="237684"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7" name="直接箭头连接符 26"/>
          <p:cNvCxnSpPr>
            <a:stCxn id="9" idx="0"/>
            <a:endCxn id="14" idx="2"/>
          </p:cNvCxnSpPr>
          <p:nvPr/>
        </p:nvCxnSpPr>
        <p:spPr bwMode="auto">
          <a:xfrm flipH="1" flipV="1">
            <a:off x="4337879" y="5013176"/>
            <a:ext cx="18098" cy="1440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nvCxnSpPr>
        <p:spPr bwMode="auto">
          <a:xfrm>
            <a:off x="7258112" y="5373216"/>
            <a:ext cx="31090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2475136" y="5665025"/>
            <a:ext cx="1620957" cy="307777"/>
          </a:xfrm>
          <a:prstGeom prst="rect">
            <a:avLst/>
          </a:prstGeom>
          <a:noFill/>
        </p:spPr>
        <p:txBody>
          <a:bodyPr wrap="none" rtlCol="0">
            <a:spAutoFit/>
          </a:bodyPr>
          <a:lstStyle/>
          <a:p>
            <a:r>
              <a:rPr lang="zh-CN" altLang="en-US" sz="1400" dirty="0"/>
              <a:t>在轨几何定标获取</a:t>
            </a:r>
          </a:p>
        </p:txBody>
      </p:sp>
      <p:cxnSp>
        <p:nvCxnSpPr>
          <p:cNvPr id="32" name="直接箭头连接符 31"/>
          <p:cNvCxnSpPr>
            <a:stCxn id="13" idx="2"/>
            <a:endCxn id="30" idx="0"/>
          </p:cNvCxnSpPr>
          <p:nvPr/>
        </p:nvCxnSpPr>
        <p:spPr bwMode="auto">
          <a:xfrm>
            <a:off x="3065646" y="5589241"/>
            <a:ext cx="219969" cy="757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a:stCxn id="22" idx="0"/>
          </p:cNvCxnSpPr>
          <p:nvPr/>
        </p:nvCxnSpPr>
        <p:spPr bwMode="auto">
          <a:xfrm flipV="1">
            <a:off x="3619019" y="5942624"/>
            <a:ext cx="229962" cy="834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H="1" flipV="1">
            <a:off x="3870795" y="5927851"/>
            <a:ext cx="122595" cy="828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flipH="1" flipV="1">
            <a:off x="3941636" y="5950011"/>
            <a:ext cx="641520" cy="761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a:stCxn id="25" idx="0"/>
          </p:cNvCxnSpPr>
          <p:nvPr/>
        </p:nvCxnSpPr>
        <p:spPr bwMode="auto">
          <a:xfrm flipH="1" flipV="1">
            <a:off x="4023837" y="5912446"/>
            <a:ext cx="1243676" cy="1136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矩形 43"/>
          <p:cNvSpPr/>
          <p:nvPr/>
        </p:nvSpPr>
        <p:spPr>
          <a:xfrm>
            <a:off x="317680" y="915536"/>
            <a:ext cx="3704860" cy="369332"/>
          </a:xfrm>
          <a:prstGeom prst="rect">
            <a:avLst/>
          </a:prstGeom>
        </p:spPr>
        <p:txBody>
          <a:bodyPr wrap="none">
            <a:spAutoFit/>
          </a:bodyPr>
          <a:lstStyle/>
          <a:p>
            <a:pPr marL="285750" indent="-285750">
              <a:buFont typeface="Wingdings" panose="05000000000000000000" pitchFamily="2" charset="2"/>
              <a:buChar char="p"/>
            </a:pPr>
            <a:r>
              <a:rPr lang="zh-CN" altLang="zh-CN" b="1" kern="100" dirty="0">
                <a:latin typeface="+mn-ea"/>
                <a:cs typeface="Times New Roman" panose="02020603050405020304" pitchFamily="18" charset="0"/>
              </a:rPr>
              <a:t>光学遥感卫星严密成像几何模型</a:t>
            </a:r>
            <a:endParaRPr lang="zh-CN" altLang="en-US" b="1" dirty="0">
              <a:latin typeface="+mn-ea"/>
            </a:endParaRPr>
          </a:p>
        </p:txBody>
      </p:sp>
    </p:spTree>
    <p:extLst>
      <p:ext uri="{BB962C8B-B14F-4D97-AF65-F5344CB8AC3E}">
        <p14:creationId xmlns:p14="http://schemas.microsoft.com/office/powerpoint/2010/main" val="36465340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 y="115188"/>
            <a:ext cx="8675593" cy="649372"/>
          </a:xfrm>
        </p:spPr>
        <p:txBody>
          <a:bodyPr/>
          <a:lstStyle/>
          <a:p>
            <a:r>
              <a:rPr lang="en-US" altLang="zh-CN" dirty="0"/>
              <a:t>1.3 TDI CCD</a:t>
            </a:r>
            <a:r>
              <a:rPr lang="zh-CN" altLang="en-US" dirty="0"/>
              <a:t>成像几何模型</a:t>
            </a:r>
          </a:p>
        </p:txBody>
      </p:sp>
      <p:sp>
        <p:nvSpPr>
          <p:cNvPr id="6" name="矩形 5"/>
          <p:cNvSpPr/>
          <p:nvPr/>
        </p:nvSpPr>
        <p:spPr>
          <a:xfrm>
            <a:off x="317680" y="915536"/>
            <a:ext cx="6006773" cy="369332"/>
          </a:xfrm>
          <a:prstGeom prst="rect">
            <a:avLst/>
          </a:prstGeom>
        </p:spPr>
        <p:txBody>
          <a:bodyPr wrap="none">
            <a:spAutoFit/>
          </a:bodyPr>
          <a:lstStyle/>
          <a:p>
            <a:pPr marL="285750" indent="-285750">
              <a:buFont typeface="Wingdings" panose="05000000000000000000" pitchFamily="2" charset="2"/>
              <a:buChar char="p"/>
            </a:pPr>
            <a:r>
              <a:rPr lang="zh-CN" altLang="en-US" b="1" kern="100" dirty="0">
                <a:latin typeface="+mn-ea"/>
                <a:cs typeface="Times New Roman" panose="02020603050405020304" pitchFamily="18" charset="0"/>
              </a:rPr>
              <a:t>有理函数</a:t>
            </a:r>
            <a:r>
              <a:rPr lang="zh-CN" altLang="zh-CN" b="1" kern="100" dirty="0">
                <a:latin typeface="+mn-ea"/>
                <a:cs typeface="Times New Roman" panose="02020603050405020304" pitchFamily="18" charset="0"/>
              </a:rPr>
              <a:t>模型</a:t>
            </a:r>
            <a:r>
              <a:rPr lang="zh-CN" altLang="en-US" b="1" kern="100" dirty="0">
                <a:latin typeface="+mn-ea"/>
                <a:cs typeface="Times New Roman" panose="02020603050405020304" pitchFamily="18" charset="0"/>
              </a:rPr>
              <a:t>（</a:t>
            </a:r>
            <a:r>
              <a:rPr lang="en-US" altLang="zh-CN" b="1" kern="100" dirty="0">
                <a:latin typeface="+mn-ea"/>
                <a:cs typeface="Times New Roman" panose="02020603050405020304" pitchFamily="18" charset="0"/>
              </a:rPr>
              <a:t>Rational Function Model</a:t>
            </a:r>
            <a:r>
              <a:rPr lang="zh-CN" altLang="en-US" b="1" kern="100" dirty="0">
                <a:latin typeface="+mn-ea"/>
                <a:cs typeface="Times New Roman" panose="02020603050405020304" pitchFamily="18" charset="0"/>
              </a:rPr>
              <a:t>， </a:t>
            </a:r>
            <a:r>
              <a:rPr lang="en-US" altLang="zh-CN" b="1" kern="100" dirty="0">
                <a:latin typeface="+mn-ea"/>
                <a:cs typeface="Times New Roman" panose="02020603050405020304" pitchFamily="18" charset="0"/>
              </a:rPr>
              <a:t>RFM</a:t>
            </a:r>
            <a:r>
              <a:rPr lang="zh-CN" altLang="en-US" b="1" kern="100" dirty="0">
                <a:latin typeface="+mn-ea"/>
                <a:cs typeface="Times New Roman" panose="02020603050405020304" pitchFamily="18" charset="0"/>
              </a:rPr>
              <a:t>）</a:t>
            </a:r>
            <a:endParaRPr lang="zh-CN" altLang="en-US" b="1" dirty="0">
              <a:latin typeface="+mn-ea"/>
            </a:endParaRPr>
          </a:p>
        </p:txBody>
      </p:sp>
      <p:sp>
        <p:nvSpPr>
          <p:cNvPr id="7" name="Rectangle 2"/>
          <p:cNvSpPr>
            <a:spLocks noChangeArrowheads="1"/>
          </p:cNvSpPr>
          <p:nvPr/>
        </p:nvSpPr>
        <p:spPr bwMode="auto">
          <a:xfrm>
            <a:off x="971600"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nvPr>
        </p:nvGraphicFramePr>
        <p:xfrm>
          <a:off x="1499557" y="1471055"/>
          <a:ext cx="1741284" cy="1152128"/>
        </p:xfrm>
        <a:graphic>
          <a:graphicData uri="http://schemas.openxmlformats.org/presentationml/2006/ole">
            <mc:AlternateContent xmlns:mc="http://schemas.openxmlformats.org/markup-compatibility/2006">
              <mc:Choice xmlns:v="urn:schemas-microsoft-com:vml" Requires="v">
                <p:oleObj spid="_x0000_s631908" name="Equation" r:id="rId4" imgW="1257300" imgH="838200" progId="Equation.DSMT4">
                  <p:embed/>
                </p:oleObj>
              </mc:Choice>
              <mc:Fallback>
                <p:oleObj name="Equation" r:id="rId4" imgW="1257300" imgH="83820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557" y="1471055"/>
                        <a:ext cx="1741284" cy="115212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4773480" y="1681812"/>
          <a:ext cx="1219200" cy="790575"/>
        </p:xfrm>
        <a:graphic>
          <a:graphicData uri="http://schemas.openxmlformats.org/presentationml/2006/ole">
            <mc:AlternateContent xmlns:mc="http://schemas.openxmlformats.org/markup-compatibility/2006">
              <mc:Choice xmlns:v="urn:schemas-microsoft-com:vml" Requires="v">
                <p:oleObj spid="_x0000_s631909" name="Equation" r:id="rId6" imgW="1219200" imgH="787400" progId="Equation.DSMT4">
                  <p:embed/>
                </p:oleObj>
              </mc:Choice>
              <mc:Fallback>
                <p:oleObj name="Equation" r:id="rId6" imgW="1219200" imgH="787400" progId="Equation.DSMT4">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480" y="1681812"/>
                        <a:ext cx="12192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nvPr>
        </p:nvGraphicFramePr>
        <p:xfrm>
          <a:off x="6143021" y="1532966"/>
          <a:ext cx="1076325" cy="1152525"/>
        </p:xfrm>
        <a:graphic>
          <a:graphicData uri="http://schemas.openxmlformats.org/presentationml/2006/ole">
            <mc:AlternateContent xmlns:mc="http://schemas.openxmlformats.org/markup-compatibility/2006">
              <mc:Choice xmlns:v="urn:schemas-microsoft-com:vml" Requires="v">
                <p:oleObj spid="_x0000_s631910" name="Equation" r:id="rId8" imgW="1079500" imgH="1155700" progId="Equation.DSMT4">
                  <p:embed/>
                </p:oleObj>
              </mc:Choice>
              <mc:Fallback>
                <p:oleObj name="Equation" r:id="rId8" imgW="1079500" imgH="1155700" progId="Equation.DSMT4">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021" y="1532966"/>
                        <a:ext cx="1076325"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p:cNvSpPr txBox="1"/>
          <p:nvPr/>
        </p:nvSpPr>
        <p:spPr>
          <a:xfrm>
            <a:off x="4264099" y="1970730"/>
            <a:ext cx="492443" cy="276999"/>
          </a:xfrm>
          <a:prstGeom prst="rect">
            <a:avLst/>
          </a:prstGeom>
          <a:noFill/>
        </p:spPr>
        <p:txBody>
          <a:bodyPr wrap="none" rtlCol="0">
            <a:spAutoFit/>
          </a:bodyPr>
          <a:lstStyle/>
          <a:p>
            <a:r>
              <a:rPr lang="zh-CN" altLang="en-US" sz="1200" dirty="0"/>
              <a:t>式中</a:t>
            </a:r>
          </a:p>
        </p:txBody>
      </p:sp>
      <p:graphicFrame>
        <p:nvGraphicFramePr>
          <p:cNvPr id="15" name="对象 14"/>
          <p:cNvGraphicFramePr>
            <a:graphicFrameLocks noChangeAspect="1"/>
          </p:cNvGraphicFramePr>
          <p:nvPr>
            <p:extLst/>
          </p:nvPr>
        </p:nvGraphicFramePr>
        <p:xfrm>
          <a:off x="4319588" y="2957513"/>
          <a:ext cx="4162425" cy="2524125"/>
        </p:xfrm>
        <a:graphic>
          <a:graphicData uri="http://schemas.openxmlformats.org/presentationml/2006/ole">
            <mc:AlternateContent xmlns:mc="http://schemas.openxmlformats.org/markup-compatibility/2006">
              <mc:Choice xmlns:v="urn:schemas-microsoft-com:vml" Requires="v">
                <p:oleObj spid="_x0000_s631911" name="Equation" r:id="rId10" imgW="4165560" imgH="2527200" progId="Equation.DSMT4">
                  <p:embed/>
                </p:oleObj>
              </mc:Choice>
              <mc:Fallback>
                <p:oleObj name="Equation" r:id="rId10" imgW="4165560" imgH="2527200" progId="Equation.DSMT4">
                  <p:embed/>
                  <p:pic>
                    <p:nvPicPr>
                      <p:cNvPr id="15" name="对象 14"/>
                      <p:cNvPicPr>
                        <a:picLocks noChangeAspect="1" noChangeArrowheads="1"/>
                      </p:cNvPicPr>
                      <p:nvPr/>
                    </p:nvPicPr>
                    <p:blipFill>
                      <a:blip r:embed="rId11"/>
                      <a:srcRect/>
                      <a:stretch>
                        <a:fillRect/>
                      </a:stretch>
                    </p:blipFill>
                    <p:spPr bwMode="auto">
                      <a:xfrm>
                        <a:off x="4319588" y="2957513"/>
                        <a:ext cx="4162425" cy="252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0"/>
          <p:cNvSpPr>
            <a:spLocks noChangeArrowheads="1"/>
          </p:cNvSpPr>
          <p:nvPr/>
        </p:nvSpPr>
        <p:spPr bwMode="auto">
          <a:xfrm>
            <a:off x="4354623" y="56147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nvPr>
        </p:nvGraphicFramePr>
        <p:xfrm>
          <a:off x="4354623" y="5614764"/>
          <a:ext cx="1304925" cy="190500"/>
        </p:xfrm>
        <a:graphic>
          <a:graphicData uri="http://schemas.openxmlformats.org/presentationml/2006/ole">
            <mc:AlternateContent xmlns:mc="http://schemas.openxmlformats.org/markup-compatibility/2006">
              <mc:Choice xmlns:v="urn:schemas-microsoft-com:vml" Requires="v">
                <p:oleObj spid="_x0000_s631912" name="Equation" r:id="rId12" imgW="1308100" imgH="190500" progId="Equation.DSMT4">
                  <p:embed/>
                </p:oleObj>
              </mc:Choice>
              <mc:Fallback>
                <p:oleObj name="Equation" r:id="rId12" imgW="1308100" imgH="190500" progId="Equation.DSMT4">
                  <p:embed/>
                  <p:pic>
                    <p:nvPicPr>
                      <p:cNvPr id="17"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4623" y="5614764"/>
                        <a:ext cx="13049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1"/>
          <p:cNvSpPr>
            <a:spLocks noChangeArrowheads="1"/>
          </p:cNvSpPr>
          <p:nvPr/>
        </p:nvSpPr>
        <p:spPr bwMode="auto">
          <a:xfrm>
            <a:off x="5578128" y="5583056"/>
            <a:ext cx="375615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为有理多项式系数（</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Rational Polynomial Coefficients, RPCs</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700" b="0" i="0" u="none" strike="noStrike" cap="none" normalizeH="0" baseline="0" dirty="0">
                <a:ln>
                  <a:noFill/>
                </a:ln>
                <a:solidFill>
                  <a:schemeClr val="tx1"/>
                </a:solidFill>
                <a:effectLst/>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9" name="Rectangle 13"/>
          <p:cNvSpPr>
            <a:spLocks noChangeArrowheads="1"/>
          </p:cNvSpPr>
          <p:nvPr/>
        </p:nvSpPr>
        <p:spPr bwMode="auto">
          <a:xfrm>
            <a:off x="4387161" y="5873768"/>
            <a:ext cx="102624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一般情况下，</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20" name="对象 19"/>
          <p:cNvGraphicFramePr>
            <a:graphicFrameLocks noChangeAspect="1"/>
          </p:cNvGraphicFramePr>
          <p:nvPr>
            <p:extLst/>
          </p:nvPr>
        </p:nvGraphicFramePr>
        <p:xfrm>
          <a:off x="5241206" y="5920248"/>
          <a:ext cx="276225" cy="190500"/>
        </p:xfrm>
        <a:graphic>
          <a:graphicData uri="http://schemas.openxmlformats.org/presentationml/2006/ole">
            <mc:AlternateContent xmlns:mc="http://schemas.openxmlformats.org/markup-compatibility/2006">
              <mc:Choice xmlns:v="urn:schemas-microsoft-com:vml" Requires="v">
                <p:oleObj spid="_x0000_s631913" name="Equation" r:id="rId14" imgW="279643" imgH="190666" progId="Equation.DSMT4">
                  <p:embed/>
                </p:oleObj>
              </mc:Choice>
              <mc:Fallback>
                <p:oleObj name="Equation" r:id="rId14" imgW="279643" imgH="190666" progId="Equation.DSMT4">
                  <p:embed/>
                  <p:pic>
                    <p:nvPicPr>
                      <p:cNvPr id="20" name="对象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1206" y="5920248"/>
                        <a:ext cx="2762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4"/>
          <p:cNvSpPr>
            <a:spLocks noChangeArrowheads="1"/>
          </p:cNvSpPr>
          <p:nvPr/>
        </p:nvSpPr>
        <p:spPr bwMode="auto">
          <a:xfrm>
            <a:off x="5432215" y="5870506"/>
            <a:ext cx="9845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均取值为</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7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graphicFrame>
        <p:nvGraphicFramePr>
          <p:cNvPr id="23" name="对象 22"/>
          <p:cNvGraphicFramePr>
            <a:graphicFrameLocks noChangeAspect="1"/>
          </p:cNvGraphicFramePr>
          <p:nvPr>
            <p:extLst/>
          </p:nvPr>
        </p:nvGraphicFramePr>
        <p:xfrm>
          <a:off x="827585" y="2708920"/>
          <a:ext cx="2236050" cy="2928559"/>
        </p:xfrm>
        <a:graphic>
          <a:graphicData uri="http://schemas.openxmlformats.org/presentationml/2006/ole">
            <mc:AlternateContent xmlns:mc="http://schemas.openxmlformats.org/markup-compatibility/2006">
              <mc:Choice xmlns:v="urn:schemas-microsoft-com:vml" Requires="v">
                <p:oleObj spid="_x0000_s631914" name="Visio" r:id="rId16" imgW="5100974" imgH="6652800" progId="Visio.Drawing.11">
                  <p:embed/>
                </p:oleObj>
              </mc:Choice>
              <mc:Fallback>
                <p:oleObj name="Visio" r:id="rId16" imgW="5100974" imgH="6652800" progId="Visio.Drawing.11">
                  <p:embed/>
                  <p:pic>
                    <p:nvPicPr>
                      <p:cNvPr id="23" name="对象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5" y="2708920"/>
                        <a:ext cx="2236050" cy="2928559"/>
                      </a:xfrm>
                      <a:prstGeom prst="rect">
                        <a:avLst/>
                      </a:prstGeom>
                      <a:noFill/>
                    </p:spPr>
                  </p:pic>
                </p:oleObj>
              </mc:Fallback>
            </mc:AlternateContent>
          </a:graphicData>
        </a:graphic>
      </p:graphicFrame>
      <p:sp>
        <p:nvSpPr>
          <p:cNvPr id="24" name="矩形 23"/>
          <p:cNvSpPr/>
          <p:nvPr/>
        </p:nvSpPr>
        <p:spPr>
          <a:xfrm>
            <a:off x="539552" y="5622012"/>
            <a:ext cx="3018775"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基于</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虚拟</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控制点的</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RPCs</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求解</a:t>
            </a:r>
            <a:endParaRPr lang="zh-CN" altLang="en-US" dirty="0"/>
          </a:p>
        </p:txBody>
      </p:sp>
    </p:spTree>
    <p:extLst>
      <p:ext uri="{BB962C8B-B14F-4D97-AF65-F5344CB8AC3E}">
        <p14:creationId xmlns:p14="http://schemas.microsoft.com/office/powerpoint/2010/main" val="40925315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多片</a:t>
            </a:r>
            <a:r>
              <a:rPr lang="en-US" altLang="zh-CN" sz="2000" b="1" dirty="0">
                <a:solidFill>
                  <a:schemeClr val="accent6"/>
                </a:solidFill>
              </a:rPr>
              <a:t>CCD</a:t>
            </a:r>
            <a:r>
              <a:rPr lang="zh-CN" altLang="en-US" sz="2000" b="1" dirty="0">
                <a:solidFill>
                  <a:schemeClr val="accent6"/>
                </a:solidFill>
              </a:rPr>
              <a:t>拼接：</a:t>
            </a:r>
            <a:endParaRPr lang="zh-CN" altLang="en-US" sz="2000" dirty="0">
              <a:solidFill>
                <a:schemeClr val="accent6"/>
              </a:solidFill>
            </a:endParaRPr>
          </a:p>
        </p:txBody>
      </p:sp>
      <p:pic>
        <p:nvPicPr>
          <p:cNvPr id="10"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04" y="3075851"/>
            <a:ext cx="2933225"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08" y="3075851"/>
            <a:ext cx="2933224"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8"/>
          <p:cNvSpPr/>
          <p:nvPr/>
        </p:nvSpPr>
        <p:spPr bwMode="auto">
          <a:xfrm>
            <a:off x="4159056" y="4449008"/>
            <a:ext cx="11113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5" name="矩形 14"/>
          <p:cNvSpPr/>
          <p:nvPr/>
        </p:nvSpPr>
        <p:spPr>
          <a:xfrm>
            <a:off x="891517" y="1196752"/>
            <a:ext cx="7810458" cy="1938992"/>
          </a:xfrm>
          <a:prstGeom prst="rect">
            <a:avLst/>
          </a:prstGeom>
        </p:spPr>
        <p:txBody>
          <a:bodyPr wrap="square">
            <a:spAutoFit/>
          </a:bodyPr>
          <a:lstStyle/>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对于“非共线”</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拼接方式，不同片</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即使是“共线”光学拼接，由于安装误差，相邻</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影像也很难做到无缝拼接。</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、积分时间跳变、</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片间拼接的作用就是将分片的数据无缝的拼接到一起，生成一张完整的影像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spTree>
    <p:extLst>
      <p:ext uri="{BB962C8B-B14F-4D97-AF65-F5344CB8AC3E}">
        <p14:creationId xmlns:p14="http://schemas.microsoft.com/office/powerpoint/2010/main" val="399760458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7329724"/>
      </p:ext>
    </p:extLst>
  </p:cSld>
  <p:clrMapOvr>
    <a:masterClrMapping/>
  </p:clrMapOvr>
  <p:transition advTm="432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1" name="Rectangle 3"/>
          <p:cNvSpPr>
            <a:spLocks noChangeArrowheads="1"/>
          </p:cNvSpPr>
          <p:nvPr/>
        </p:nvSpPr>
        <p:spPr bwMode="auto">
          <a:xfrm>
            <a:off x="0" y="2024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79973" name="Rectangle 5"/>
          <p:cNvSpPr>
            <a:spLocks noChangeArrowheads="1"/>
          </p:cNvSpPr>
          <p:nvPr/>
        </p:nvSpPr>
        <p:spPr bwMode="auto">
          <a:xfrm>
            <a:off x="0" y="1838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79975" name="Text Box 7"/>
          <p:cNvSpPr txBox="1">
            <a:spLocks noChangeArrowheads="1"/>
          </p:cNvSpPr>
          <p:nvPr/>
        </p:nvSpPr>
        <p:spPr bwMode="auto">
          <a:xfrm>
            <a:off x="381000" y="974725"/>
            <a:ext cx="426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zh-CN" sz="4000"/>
          </a:p>
        </p:txBody>
      </p:sp>
      <p:sp>
        <p:nvSpPr>
          <p:cNvPr id="979976" name="Text Box 8"/>
          <p:cNvSpPr txBox="1">
            <a:spLocks noChangeArrowheads="1"/>
          </p:cNvSpPr>
          <p:nvPr/>
        </p:nvSpPr>
        <p:spPr bwMode="auto">
          <a:xfrm>
            <a:off x="381000" y="1016961"/>
            <a:ext cx="4267200"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342900" indent="-342900" algn="just" fontAlgn="ctr">
              <a:lnSpc>
                <a:spcPct val="150000"/>
              </a:lnSpc>
              <a:buFont typeface="Wingdings" panose="05000000000000000000" pitchFamily="2" charset="2"/>
              <a:buChar char="p"/>
            </a:pPr>
            <a:r>
              <a:rPr lang="zh-CN" altLang="en-US" sz="2400" b="1" kern="100" dirty="0">
                <a:solidFill>
                  <a:srgbClr val="003366"/>
                </a:solidFill>
                <a:latin typeface="微软雅黑"/>
                <a:ea typeface="微软雅黑"/>
              </a:rPr>
              <a:t>片间平移的像方拼接算法</a:t>
            </a:r>
          </a:p>
        </p:txBody>
      </p:sp>
      <p:sp>
        <p:nvSpPr>
          <p:cNvPr id="3" name="矩形 2"/>
          <p:cNvSpPr/>
          <p:nvPr/>
        </p:nvSpPr>
        <p:spPr>
          <a:xfrm>
            <a:off x="615752" y="1718636"/>
            <a:ext cx="8064896" cy="1653786"/>
          </a:xfrm>
          <a:prstGeom prst="rect">
            <a:avLst/>
          </a:prstGeom>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Ø"/>
            </a:pPr>
            <a:r>
              <a:rPr lang="zh-CN" altLang="zh-CN" sz="2000" b="1" dirty="0">
                <a:solidFill>
                  <a:srgbClr val="0B3F8A"/>
                </a:solidFill>
                <a:latin typeface="微软雅黑" pitchFamily="34" charset="-122"/>
                <a:ea typeface="微软雅黑" pitchFamily="34" charset="-122"/>
              </a:rPr>
              <a:t>基本原理</a:t>
            </a:r>
            <a:r>
              <a:rPr lang="zh-CN" altLang="en-US" sz="2000" b="1" dirty="0">
                <a:solidFill>
                  <a:srgbClr val="0B3F8A"/>
                </a:solidFill>
                <a:latin typeface="微软雅黑" pitchFamily="34" charset="-122"/>
                <a:ea typeface="微软雅黑" pitchFamily="34" charset="-122"/>
              </a:rPr>
              <a:t>：</a:t>
            </a:r>
            <a:r>
              <a:rPr lang="zh-CN" altLang="zh-CN" sz="2000" b="1" dirty="0">
                <a:solidFill>
                  <a:srgbClr val="0B3F8A"/>
                </a:solidFill>
                <a:latin typeface="微软雅黑" pitchFamily="34" charset="-122"/>
                <a:ea typeface="微软雅黑" pitchFamily="34" charset="-122"/>
              </a:rPr>
              <a:t>从相邻</a:t>
            </a:r>
            <a:r>
              <a:rPr lang="en-US" altLang="zh-CN" sz="2000" b="1" dirty="0">
                <a:solidFill>
                  <a:srgbClr val="0B3F8A"/>
                </a:solidFill>
                <a:latin typeface="微软雅黑" pitchFamily="34" charset="-122"/>
                <a:ea typeface="微软雅黑" pitchFamily="34" charset="-122"/>
              </a:rPr>
              <a:t>TDI CCD</a:t>
            </a:r>
            <a:r>
              <a:rPr lang="zh-CN" altLang="zh-CN" sz="2000" b="1" dirty="0">
                <a:solidFill>
                  <a:srgbClr val="0B3F8A"/>
                </a:solidFill>
                <a:latin typeface="微软雅黑" pitchFamily="34" charset="-122"/>
                <a:ea typeface="微软雅黑" pitchFamily="34" charset="-122"/>
              </a:rPr>
              <a:t>影像上提取大量连接点，经统计得到成像数据的片间水平偏移量和垂直偏移量的近似常量，然后依次对每相邻两片影像进行整体位置的相对平移，最终合成一幅空间上连续无缝的虚拟扫描景。</a:t>
            </a:r>
            <a:endParaRPr lang="zh-CN" altLang="en-US" sz="2000" b="1" dirty="0">
              <a:solidFill>
                <a:srgbClr val="0B3F8A"/>
              </a:solidFill>
              <a:latin typeface="微软雅黑" pitchFamily="34" charset="-122"/>
              <a:ea typeface="微软雅黑" pitchFamily="34" charset="-122"/>
            </a:endParaRPr>
          </a:p>
        </p:txBody>
      </p:sp>
      <p:sp>
        <p:nvSpPr>
          <p:cNvPr id="4" name="矩形 3"/>
          <p:cNvSpPr/>
          <p:nvPr/>
        </p:nvSpPr>
        <p:spPr>
          <a:xfrm>
            <a:off x="683568" y="5460048"/>
            <a:ext cx="8164491" cy="777264"/>
          </a:xfrm>
          <a:prstGeom prst="rect">
            <a:avLst/>
          </a:prstGeom>
        </p:spPr>
        <p:txBody>
          <a:bodyPr wrap="square">
            <a:spAutoFit/>
          </a:bodyPr>
          <a:lstStyle/>
          <a:p>
            <a:pPr algn="just">
              <a:lnSpc>
                <a:spcPct val="130000"/>
              </a:lnSpc>
              <a:spcAft>
                <a:spcPts val="0"/>
              </a:spcAft>
            </a:pPr>
            <a:r>
              <a:rPr lang="zh-CN" altLang="zh-CN" dirty="0"/>
              <a:t>若卫星轨道和姿态控制相对平稳，且不存在行积分时间跳变、地形剧烈变化等情况，此时，基于匹配的片间平移拼接算法能满足子像素级的拼接精度要求。</a:t>
            </a:r>
            <a:endParaRPr lang="zh-CN" altLang="zh-CN" sz="1400" kern="100" dirty="0">
              <a:effectLst/>
              <a:latin typeface="Times New Roman" panose="02020603050405020304" pitchFamily="18" charset="0"/>
              <a:ea typeface="宋体" panose="02010600030101010101" pitchFamily="2" charset="-122"/>
            </a:endParaRPr>
          </a:p>
        </p:txBody>
      </p:sp>
      <p:graphicFrame>
        <p:nvGraphicFramePr>
          <p:cNvPr id="10" name="对象 9"/>
          <p:cNvGraphicFramePr>
            <a:graphicFrameLocks/>
          </p:cNvGraphicFramePr>
          <p:nvPr>
            <p:extLst>
              <p:ext uri="{D42A27DB-BD31-4B8C-83A1-F6EECF244321}">
                <p14:modId xmlns:p14="http://schemas.microsoft.com/office/powerpoint/2010/main" val="3531070666"/>
              </p:ext>
            </p:extLst>
          </p:nvPr>
        </p:nvGraphicFramePr>
        <p:xfrm>
          <a:off x="1403648" y="3362031"/>
          <a:ext cx="1800225" cy="1800225"/>
        </p:xfrm>
        <a:graphic>
          <a:graphicData uri="http://schemas.openxmlformats.org/presentationml/2006/ole">
            <mc:AlternateContent xmlns:mc="http://schemas.openxmlformats.org/markup-compatibility/2006">
              <mc:Choice xmlns:v="urn:schemas-microsoft-com:vml" Requires="v">
                <p:oleObj spid="_x0000_s634897" r:id="rId3" imgW="2575560" imgH="2418588" progId="SmartDraw.2">
                  <p:embed/>
                </p:oleObj>
              </mc:Choice>
              <mc:Fallback>
                <p:oleObj r:id="rId3" imgW="2575560" imgH="2418588" progId="SmartDraw.2">
                  <p:embed/>
                  <p:pic>
                    <p:nvPicPr>
                      <p:cNvPr id="10" name="对象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362031"/>
                        <a:ext cx="1800225"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p:cNvGraphicFramePr>
          <p:nvPr>
            <p:extLst>
              <p:ext uri="{D42A27DB-BD31-4B8C-83A1-F6EECF244321}">
                <p14:modId xmlns:p14="http://schemas.microsoft.com/office/powerpoint/2010/main" val="820230885"/>
              </p:ext>
            </p:extLst>
          </p:nvPr>
        </p:nvGraphicFramePr>
        <p:xfrm>
          <a:off x="3491880" y="3272608"/>
          <a:ext cx="1685925" cy="1819275"/>
        </p:xfrm>
        <a:graphic>
          <a:graphicData uri="http://schemas.openxmlformats.org/presentationml/2006/ole">
            <mc:AlternateContent xmlns:mc="http://schemas.openxmlformats.org/markup-compatibility/2006">
              <mc:Choice xmlns:v="urn:schemas-microsoft-com:vml" Requires="v">
                <p:oleObj spid="_x0000_s634898" r:id="rId5" imgW="2606040" imgH="2560320" progId="SmartDraw.2">
                  <p:embed/>
                </p:oleObj>
              </mc:Choice>
              <mc:Fallback>
                <p:oleObj r:id="rId5" imgW="2606040" imgH="2560320" progId="SmartDraw.2">
                  <p:embed/>
                  <p:pic>
                    <p:nvPicPr>
                      <p:cNvPr id="13" name="对象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3272608"/>
                        <a:ext cx="1685925"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p:cNvGraphicFramePr>
          <p:nvPr>
            <p:extLst>
              <p:ext uri="{D42A27DB-BD31-4B8C-83A1-F6EECF244321}">
                <p14:modId xmlns:p14="http://schemas.microsoft.com/office/powerpoint/2010/main" val="1344923873"/>
              </p:ext>
            </p:extLst>
          </p:nvPr>
        </p:nvGraphicFramePr>
        <p:xfrm>
          <a:off x="5652120" y="3272608"/>
          <a:ext cx="1666875" cy="1781175"/>
        </p:xfrm>
        <a:graphic>
          <a:graphicData uri="http://schemas.openxmlformats.org/presentationml/2006/ole">
            <mc:AlternateContent xmlns:mc="http://schemas.openxmlformats.org/markup-compatibility/2006">
              <mc:Choice xmlns:v="urn:schemas-microsoft-com:vml" Requires="v">
                <p:oleObj spid="_x0000_s634899" r:id="rId7" imgW="2386584" imgH="2510028" progId="SmartDraw.2">
                  <p:embed/>
                </p:oleObj>
              </mc:Choice>
              <mc:Fallback>
                <p:oleObj r:id="rId7" imgW="2386584" imgH="2510028" progId="SmartDraw.2">
                  <p:embed/>
                  <p:pic>
                    <p:nvPicPr>
                      <p:cNvPr id="15" name="对象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3272608"/>
                        <a:ext cx="1666875" cy="178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5"/>
          <p:cNvSpPr/>
          <p:nvPr/>
        </p:nvSpPr>
        <p:spPr>
          <a:xfrm>
            <a:off x="1903650" y="5154354"/>
            <a:ext cx="800219"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原始影像</a:t>
            </a:r>
            <a:endParaRPr lang="zh-CN" altLang="en-US" sz="1200" dirty="0"/>
          </a:p>
        </p:txBody>
      </p:sp>
      <p:sp>
        <p:nvSpPr>
          <p:cNvPr id="17" name="矩形 16"/>
          <p:cNvSpPr/>
          <p:nvPr/>
        </p:nvSpPr>
        <p:spPr>
          <a:xfrm>
            <a:off x="3362460" y="5168225"/>
            <a:ext cx="1944763"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平移</a:t>
            </a:r>
            <a:r>
              <a:rPr lang="en-US" altLang="zh-CN" sz="1200" kern="100" dirty="0">
                <a:ea typeface="宋体" panose="02010600030101010101" pitchFamily="2" charset="-122"/>
                <a:cs typeface="Times New Roman" panose="02020603050405020304" pitchFamily="18" charset="0"/>
              </a:rPr>
              <a:t>A2</a:t>
            </a:r>
            <a:r>
              <a:rPr lang="zh-CN" altLang="zh-CN" sz="1200" kern="100" dirty="0">
                <a:ea typeface="宋体" panose="02010600030101010101" pitchFamily="2" charset="-122"/>
                <a:cs typeface="Times New Roman" panose="02020603050405020304" pitchFamily="18" charset="0"/>
              </a:rPr>
              <a:t>影像与</a:t>
            </a:r>
            <a:r>
              <a:rPr lang="en-US" altLang="zh-CN" sz="1200" kern="100" dirty="0">
                <a:ea typeface="宋体" panose="02010600030101010101" pitchFamily="2" charset="-122"/>
                <a:cs typeface="Times New Roman" panose="02020603050405020304" pitchFamily="18" charset="0"/>
              </a:rPr>
              <a:t>A1</a:t>
            </a:r>
            <a:r>
              <a:rPr lang="zh-CN" altLang="zh-CN" sz="1200" kern="100" dirty="0">
                <a:ea typeface="宋体" panose="02010600030101010101" pitchFamily="2" charset="-122"/>
                <a:cs typeface="Times New Roman" panose="02020603050405020304" pitchFamily="18" charset="0"/>
              </a:rPr>
              <a:t>影像拼接</a:t>
            </a:r>
            <a:endParaRPr lang="zh-CN" altLang="en-US" sz="1200" dirty="0"/>
          </a:p>
        </p:txBody>
      </p:sp>
      <p:sp>
        <p:nvSpPr>
          <p:cNvPr id="18" name="矩形 17"/>
          <p:cNvSpPr/>
          <p:nvPr/>
        </p:nvSpPr>
        <p:spPr>
          <a:xfrm>
            <a:off x="5507557" y="5168225"/>
            <a:ext cx="1944763"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平移</a:t>
            </a:r>
            <a:r>
              <a:rPr lang="en-US" altLang="zh-CN" sz="1200" kern="100" dirty="0">
                <a:ea typeface="宋体" panose="02010600030101010101" pitchFamily="2" charset="-122"/>
                <a:cs typeface="Times New Roman" panose="02020603050405020304" pitchFamily="18" charset="0"/>
              </a:rPr>
              <a:t>A3</a:t>
            </a:r>
            <a:r>
              <a:rPr lang="zh-CN" altLang="zh-CN" sz="1200" kern="100" dirty="0">
                <a:ea typeface="宋体" panose="02010600030101010101" pitchFamily="2" charset="-122"/>
                <a:cs typeface="Times New Roman" panose="02020603050405020304" pitchFamily="18" charset="0"/>
              </a:rPr>
              <a:t>影像与</a:t>
            </a:r>
            <a:r>
              <a:rPr lang="en-US" altLang="zh-CN" sz="1200" kern="100" dirty="0">
                <a:ea typeface="宋体" panose="02010600030101010101" pitchFamily="2" charset="-122"/>
                <a:cs typeface="Times New Roman" panose="02020603050405020304" pitchFamily="18" charset="0"/>
              </a:rPr>
              <a:t>A2</a:t>
            </a:r>
            <a:r>
              <a:rPr lang="zh-CN" altLang="zh-CN" sz="1200" kern="100" dirty="0">
                <a:ea typeface="宋体" panose="02010600030101010101" pitchFamily="2" charset="-122"/>
                <a:cs typeface="Times New Roman" panose="02020603050405020304" pitchFamily="18" charset="0"/>
              </a:rPr>
              <a:t>影像拼接</a:t>
            </a:r>
            <a:endParaRPr lang="zh-CN" altLang="en-US" sz="1200" kern="100" dirty="0">
              <a:ea typeface="宋体" panose="02010600030101010101" pitchFamily="2" charset="-122"/>
              <a:cs typeface="Times New Roman" panose="02020603050405020304" pitchFamily="18" charset="0"/>
            </a:endParaRPr>
          </a:p>
        </p:txBody>
      </p:sp>
      <p:sp>
        <p:nvSpPr>
          <p:cNvPr id="19"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17882575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1540" y="1043735"/>
            <a:ext cx="7965885" cy="646331"/>
          </a:xfrm>
          <a:prstGeom prst="rect">
            <a:avLst/>
          </a:prstGeom>
          <a:noFill/>
        </p:spPr>
        <p:txBody>
          <a:bodyPr wrap="square" rtlCol="0">
            <a:spAutoFit/>
          </a:bodyPr>
          <a:lstStyle/>
          <a:p>
            <a:pPr marL="342900" indent="-342900" algn="just" fontAlgn="ctr">
              <a:lnSpc>
                <a:spcPct val="150000"/>
              </a:lnSpc>
              <a:spcBef>
                <a:spcPts val="0"/>
              </a:spcBef>
              <a:spcAft>
                <a:spcPts val="0"/>
              </a:spcAft>
              <a:buFont typeface="Wingdings" panose="05000000000000000000" pitchFamily="2" charset="2"/>
              <a:buChar char="p"/>
            </a:pPr>
            <a:r>
              <a:rPr lang="zh-CN" altLang="en-US" sz="2400" b="1" kern="100" dirty="0">
                <a:solidFill>
                  <a:srgbClr val="003366"/>
                </a:solidFill>
                <a:latin typeface="微软雅黑"/>
                <a:ea typeface="微软雅黑"/>
              </a:rPr>
              <a:t>基于虚拟</a:t>
            </a:r>
            <a:r>
              <a:rPr lang="en-US" altLang="zh-CN" sz="2400" b="1" kern="100" dirty="0">
                <a:solidFill>
                  <a:srgbClr val="003366"/>
                </a:solidFill>
                <a:latin typeface="微软雅黑"/>
                <a:ea typeface="微软雅黑"/>
              </a:rPr>
              <a:t>CCD</a:t>
            </a:r>
            <a:r>
              <a:rPr lang="zh-CN" altLang="en-US" sz="2400" b="1" kern="100" dirty="0">
                <a:solidFill>
                  <a:srgbClr val="003366"/>
                </a:solidFill>
                <a:latin typeface="微软雅黑"/>
                <a:ea typeface="微软雅黑"/>
              </a:rPr>
              <a:t>的片间拼接算法</a:t>
            </a:r>
          </a:p>
        </p:txBody>
      </p:sp>
      <p:sp>
        <p:nvSpPr>
          <p:cNvPr id="75779"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02053" y="2223782"/>
            <a:ext cx="4114952" cy="707886"/>
          </a:xfrm>
          <a:prstGeom prst="rect">
            <a:avLst/>
          </a:prstGeom>
        </p:spPr>
        <p:txBody>
          <a:bodyPr wrap="square">
            <a:spAutoFit/>
          </a:bodyPr>
          <a:lstStyle/>
          <a:p>
            <a:pPr algn="ctr">
              <a:spcBef>
                <a:spcPct val="30000"/>
              </a:spcBef>
              <a:defRPr/>
            </a:pPr>
            <a:r>
              <a:rPr lang="zh-CN" altLang="zh-CN" sz="2000" b="1" dirty="0">
                <a:latin typeface="微软雅黑" panose="020B0503020204020204" pitchFamily="34" charset="-122"/>
                <a:ea typeface="微软雅黑" panose="020B0503020204020204" pitchFamily="34" charset="-122"/>
              </a:rPr>
              <a:t>在相机焦平面上构建一条覆盖相机全视场、零畸变的普通CCD线阵</a:t>
            </a:r>
            <a:endParaRPr lang="en-US" altLang="zh-CN" sz="2000" b="1" dirty="0">
              <a:latin typeface="微软雅黑" panose="020B0503020204020204" pitchFamily="34" charset="-122"/>
              <a:ea typeface="微软雅黑" panose="020B0503020204020204" pitchFamily="34" charset="-122"/>
            </a:endParaRPr>
          </a:p>
        </p:txBody>
      </p:sp>
      <p:sp>
        <p:nvSpPr>
          <p:cNvPr id="4" name="Rectangle 20"/>
          <p:cNvSpPr>
            <a:spLocks noChangeArrowheads="1"/>
          </p:cNvSpPr>
          <p:nvPr/>
        </p:nvSpPr>
        <p:spPr bwMode="auto">
          <a:xfrm>
            <a:off x="4598494" y="1562409"/>
            <a:ext cx="122232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427095" y="5590487"/>
            <a:ext cx="3465385" cy="1015663"/>
          </a:xfrm>
          <a:prstGeom prst="rect">
            <a:avLst/>
          </a:prstGeom>
          <a:solidFill>
            <a:schemeClr val="bg1"/>
          </a:solidFill>
        </p:spPr>
        <p:txBody>
          <a:bodyPr wrap="square">
            <a:spAutoFit/>
          </a:bodyPr>
          <a:lstStyle/>
          <a:p>
            <a:pPr algn="ctr">
              <a:spcBef>
                <a:spcPct val="30000"/>
              </a:spcBef>
              <a:defRPr/>
            </a:pPr>
            <a:r>
              <a:rPr lang="zh-CN" altLang="zh-CN" sz="2000" b="1" dirty="0">
                <a:latin typeface="微软雅黑" panose="020B0503020204020204" pitchFamily="34" charset="-122"/>
                <a:ea typeface="微软雅黑" panose="020B0503020204020204" pitchFamily="34" charset="-122"/>
              </a:rPr>
              <a:t>生成拼接影像的过程是在模拟一条零畸变</a:t>
            </a:r>
            <a:r>
              <a:rPr lang="en-US" altLang="zh-CN" sz="2000" b="1" dirty="0">
                <a:latin typeface="微软雅黑" panose="020B0503020204020204" pitchFamily="34" charset="-122"/>
                <a:ea typeface="微软雅黑" panose="020B0503020204020204" pitchFamily="34" charset="-122"/>
              </a:rPr>
              <a:t>CCD</a:t>
            </a:r>
            <a:r>
              <a:rPr lang="zh-CN" altLang="zh-CN" sz="2000" b="1" dirty="0">
                <a:latin typeface="微软雅黑" panose="020B0503020204020204" pitchFamily="34" charset="-122"/>
                <a:ea typeface="微软雅黑" panose="020B0503020204020204" pitchFamily="34" charset="-122"/>
              </a:rPr>
              <a:t>线阵对地面推扫成像的过程</a:t>
            </a:r>
            <a:endParaRPr lang="en-US" altLang="zh-CN"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912096" y="1562409"/>
            <a:ext cx="4124325" cy="3819525"/>
          </a:xfrm>
          <a:prstGeom prst="rect">
            <a:avLst/>
          </a:prstGeom>
        </p:spPr>
      </p:pic>
      <p:pic>
        <p:nvPicPr>
          <p:cNvPr id="8" name="图片 7"/>
          <p:cNvPicPr>
            <a:picLocks noChangeAspect="1"/>
          </p:cNvPicPr>
          <p:nvPr/>
        </p:nvPicPr>
        <p:blipFill>
          <a:blip r:embed="rId4"/>
          <a:stretch>
            <a:fillRect/>
          </a:stretch>
        </p:blipFill>
        <p:spPr>
          <a:xfrm>
            <a:off x="219500" y="3225970"/>
            <a:ext cx="4686300" cy="2409825"/>
          </a:xfrm>
          <a:prstGeom prst="rect">
            <a:avLst/>
          </a:prstGeom>
        </p:spPr>
      </p:pic>
      <p:sp>
        <p:nvSpPr>
          <p:cNvPr id="11" name="标题 1"/>
          <p:cNvSpPr txBox="1">
            <a:spLocks/>
          </p:cNvSpPr>
          <p:nvPr/>
        </p:nvSpPr>
        <p:spPr bwMode="auto">
          <a:xfrm>
            <a:off x="0" y="16342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dirty="0"/>
              <a:t>3.3 </a:t>
            </a:r>
            <a:r>
              <a:rPr lang="zh-CN" altLang="en-US" kern="0" dirty="0"/>
              <a:t>物方传感器校正方法</a:t>
            </a:r>
          </a:p>
        </p:txBody>
      </p:sp>
    </p:spTree>
    <p:extLst>
      <p:ext uri="{BB962C8B-B14F-4D97-AF65-F5344CB8AC3E}">
        <p14:creationId xmlns:p14="http://schemas.microsoft.com/office/powerpoint/2010/main" val="15979991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6535" y="1081428"/>
            <a:ext cx="8865986" cy="646331"/>
          </a:xfrm>
          <a:prstGeom prst="rect">
            <a:avLst/>
          </a:prstGeom>
          <a:noFill/>
        </p:spPr>
        <p:txBody>
          <a:bodyPr wrap="square" rtlCol="0" anchor="ctr">
            <a:spAutoFit/>
          </a:bodyPr>
          <a:lstStyle/>
          <a:p>
            <a:pPr marL="342900" indent="-342900" algn="just" fontAlgn="ctr">
              <a:lnSpc>
                <a:spcPct val="150000"/>
              </a:lnSpc>
              <a:spcBef>
                <a:spcPts val="0"/>
              </a:spcBef>
              <a:spcAft>
                <a:spcPts val="0"/>
              </a:spcAft>
              <a:buFont typeface="Wingdings" panose="05000000000000000000" pitchFamily="2" charset="2"/>
              <a:buChar char="p"/>
            </a:pPr>
            <a:r>
              <a:rPr lang="zh-CN" altLang="en-US" sz="2400" b="1" kern="100" dirty="0">
                <a:solidFill>
                  <a:srgbClr val="003366"/>
                </a:solidFill>
                <a:latin typeface="微软雅黑"/>
                <a:ea typeface="微软雅黑"/>
              </a:rPr>
              <a:t>基于</a:t>
            </a:r>
            <a:r>
              <a:rPr lang="zh-CN" altLang="zh-CN" sz="2400" b="1" kern="100" dirty="0">
                <a:solidFill>
                  <a:srgbClr val="003366"/>
                </a:solidFill>
                <a:latin typeface="微软雅黑"/>
                <a:ea typeface="微软雅黑"/>
              </a:rPr>
              <a:t>物方投影面</a:t>
            </a:r>
            <a:r>
              <a:rPr lang="zh-CN" altLang="en-US" sz="2400" b="1" kern="100" dirty="0">
                <a:solidFill>
                  <a:srgbClr val="003366"/>
                </a:solidFill>
                <a:latin typeface="微软雅黑"/>
                <a:ea typeface="微软雅黑"/>
              </a:rPr>
              <a:t>的片间拼接算</a:t>
            </a:r>
            <a:r>
              <a:rPr lang="zh-CN" altLang="zh-CN" sz="2400" b="1" kern="100" dirty="0">
                <a:solidFill>
                  <a:srgbClr val="003366"/>
                </a:solidFill>
                <a:latin typeface="微软雅黑"/>
                <a:ea typeface="微软雅黑"/>
              </a:rPr>
              <a:t>法</a:t>
            </a:r>
          </a:p>
        </p:txBody>
      </p:sp>
      <p:sp>
        <p:nvSpPr>
          <p:cNvPr id="6" name="矩形 5"/>
          <p:cNvSpPr/>
          <p:nvPr/>
        </p:nvSpPr>
        <p:spPr>
          <a:xfrm>
            <a:off x="570489" y="1803992"/>
            <a:ext cx="8289058" cy="1015663"/>
          </a:xfrm>
          <a:prstGeom prst="rect">
            <a:avLst/>
          </a:prstGeom>
        </p:spPr>
        <p:txBody>
          <a:bodyPr wrap="square">
            <a:spAutoFit/>
          </a:bodyPr>
          <a:lstStyle/>
          <a:p>
            <a:pPr marL="285750" indent="-285750" algn="just">
              <a:spcBef>
                <a:spcPts val="600"/>
              </a:spcBef>
              <a:spcAft>
                <a:spcPts val="600"/>
              </a:spcAft>
              <a:buFont typeface="Wingdings" panose="05000000000000000000" pitchFamily="2" charset="2"/>
              <a:buChar char="Ø"/>
            </a:pPr>
            <a:r>
              <a:rPr lang="zh-CN" altLang="en-US" sz="2000" b="1" dirty="0">
                <a:solidFill>
                  <a:srgbClr val="0B3F8A"/>
                </a:solidFill>
                <a:latin typeface="微软雅黑" pitchFamily="34" charset="-122"/>
                <a:ea typeface="微软雅黑" pitchFamily="34" charset="-122"/>
              </a:rPr>
              <a:t>该方法</a:t>
            </a:r>
            <a:r>
              <a:rPr lang="zh-CN" altLang="zh-CN" sz="2000" b="1" dirty="0">
                <a:solidFill>
                  <a:srgbClr val="0B3F8A"/>
                </a:solidFill>
                <a:latin typeface="微软雅黑" pitchFamily="34" charset="-122"/>
                <a:ea typeface="微软雅黑" pitchFamily="34" charset="-122"/>
              </a:rPr>
              <a:t>基于物方投影面和传感器几何模型，建立了从拼接影像像点到原始影像像点的坐标转换关系，进而采用间接法影像纠正的方式对原始影像进行重采样生成拼接影像</a:t>
            </a:r>
            <a:r>
              <a:rPr lang="zh-CN" altLang="en-US" sz="2000" b="1" dirty="0">
                <a:solidFill>
                  <a:srgbClr val="0B3F8A"/>
                </a:solidFill>
                <a:latin typeface="微软雅黑" pitchFamily="34" charset="-122"/>
                <a:ea typeface="微软雅黑" pitchFamily="34" charset="-122"/>
              </a:rPr>
              <a:t>。</a:t>
            </a:r>
            <a:endParaRPr lang="en-US" altLang="zh-CN" sz="2000" b="1" dirty="0">
              <a:solidFill>
                <a:srgbClr val="0B3F8A"/>
              </a:solidFill>
              <a:latin typeface="微软雅黑" pitchFamily="34" charset="-122"/>
              <a:ea typeface="微软雅黑" pitchFamily="34" charset="-122"/>
            </a:endParaRPr>
          </a:p>
        </p:txBody>
      </p:sp>
      <p:pic>
        <p:nvPicPr>
          <p:cNvPr id="2" name="图片 1"/>
          <p:cNvPicPr>
            <a:picLocks noChangeAspect="1"/>
          </p:cNvPicPr>
          <p:nvPr/>
        </p:nvPicPr>
        <p:blipFill>
          <a:blip r:embed="rId4"/>
          <a:stretch>
            <a:fillRect/>
          </a:stretch>
        </p:blipFill>
        <p:spPr>
          <a:xfrm>
            <a:off x="10044608" y="2819655"/>
            <a:ext cx="4314825" cy="3333750"/>
          </a:xfrm>
          <a:prstGeom prst="rect">
            <a:avLst/>
          </a:prstGeom>
        </p:spPr>
      </p:pic>
      <p:pic>
        <p:nvPicPr>
          <p:cNvPr id="627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13" y="2697066"/>
            <a:ext cx="5478463"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270001" y="5877272"/>
            <a:ext cx="1261884" cy="307777"/>
          </a:xfrm>
          <a:prstGeom prst="rect">
            <a:avLst/>
          </a:prstGeom>
          <a:noFill/>
        </p:spPr>
        <p:txBody>
          <a:bodyPr wrap="none" rtlCol="0">
            <a:spAutoFit/>
          </a:bodyPr>
          <a:lstStyle/>
          <a:p>
            <a:r>
              <a:rPr lang="zh-CN" altLang="en-US" sz="1400" dirty="0"/>
              <a:t>二维坐标转换</a:t>
            </a:r>
          </a:p>
        </p:txBody>
      </p:sp>
      <p:sp>
        <p:nvSpPr>
          <p:cNvPr id="4" name="文本框 3"/>
          <p:cNvSpPr txBox="1"/>
          <p:nvPr/>
        </p:nvSpPr>
        <p:spPr>
          <a:xfrm>
            <a:off x="3704069" y="4112436"/>
            <a:ext cx="1363094" cy="430887"/>
          </a:xfrm>
          <a:prstGeom prst="rect">
            <a:avLst/>
          </a:prstGeom>
          <a:noFill/>
        </p:spPr>
        <p:txBody>
          <a:bodyPr wrap="square" rtlCol="0">
            <a:spAutoFit/>
          </a:bodyPr>
          <a:lstStyle/>
          <a:p>
            <a:pPr algn="ctr"/>
            <a:r>
              <a:rPr lang="zh-CN" altLang="en-US" sz="1100" dirty="0"/>
              <a:t>基于传感器几何模型的反投影计算</a:t>
            </a:r>
          </a:p>
        </p:txBody>
      </p:sp>
      <p:graphicFrame>
        <p:nvGraphicFramePr>
          <p:cNvPr id="9" name="对象 8"/>
          <p:cNvGraphicFramePr>
            <a:graphicFrameLocks noChangeAspect="1"/>
          </p:cNvGraphicFramePr>
          <p:nvPr>
            <p:extLst/>
          </p:nvPr>
        </p:nvGraphicFramePr>
        <p:xfrm>
          <a:off x="3465085" y="6287074"/>
          <a:ext cx="2133600" cy="485775"/>
        </p:xfrm>
        <a:graphic>
          <a:graphicData uri="http://schemas.openxmlformats.org/presentationml/2006/ole">
            <mc:AlternateContent xmlns:mc="http://schemas.openxmlformats.org/markup-compatibility/2006">
              <mc:Choice xmlns:v="urn:schemas-microsoft-com:vml" Requires="v">
                <p:oleObj spid="_x0000_s635911" name="Equation" r:id="rId6" imgW="1536700" imgH="457200" progId="Equation.DSMT4">
                  <p:embed/>
                </p:oleObj>
              </mc:Choice>
              <mc:Fallback>
                <p:oleObj name="Equation" r:id="rId6" imgW="1536700" imgH="4572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085" y="6287074"/>
                        <a:ext cx="21336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2771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3378119"/>
            <a:ext cx="36258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552223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多光谱影像配准：</a:t>
            </a:r>
            <a:endParaRPr lang="zh-CN" altLang="en-US" sz="2000" dirty="0">
              <a:solidFill>
                <a:schemeClr val="accent6"/>
              </a:solidFill>
            </a:endParaRPr>
          </a:p>
        </p:txBody>
      </p:sp>
      <p:pic>
        <p:nvPicPr>
          <p:cNvPr id="11" name="Picture 5"/>
          <p:cNvPicPr>
            <a:picLocks noChangeAspect="1" noChangeArrowheads="1"/>
          </p:cNvPicPr>
          <p:nvPr/>
        </p:nvPicPr>
        <p:blipFill>
          <a:blip r:embed="rId2"/>
          <a:srcRect r="8696" b="5798"/>
          <a:stretch>
            <a:fillRect/>
          </a:stretch>
        </p:blipFill>
        <p:spPr bwMode="auto">
          <a:xfrm>
            <a:off x="467544" y="2657486"/>
            <a:ext cx="3672401" cy="3497530"/>
          </a:xfrm>
          <a:prstGeom prst="rect">
            <a:avLst/>
          </a:prstGeom>
          <a:noFill/>
          <a:ln w="9525">
            <a:noFill/>
            <a:miter lim="800000"/>
            <a:headEnd/>
            <a:tailEnd/>
          </a:ln>
          <a:effectLst/>
        </p:spPr>
      </p:pic>
      <p:sp>
        <p:nvSpPr>
          <p:cNvPr id="12" name="矩形 11"/>
          <p:cNvSpPr/>
          <p:nvPr/>
        </p:nvSpPr>
        <p:spPr>
          <a:xfrm>
            <a:off x="755576" y="1416551"/>
            <a:ext cx="7946399" cy="1200329"/>
          </a:xfrm>
          <a:prstGeom prst="rect">
            <a:avLst/>
          </a:prstGeom>
        </p:spPr>
        <p:txBody>
          <a:bodyPr wrap="square">
            <a:spAutoFit/>
          </a:bodyPr>
          <a:lstStyle/>
          <a:p>
            <a:pPr>
              <a:lnSpc>
                <a:spcPct val="150000"/>
              </a:lnSpc>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在成像过程中，同一时刻不同波段对应不同地区成像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重影现象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变形以及平台非稳态运动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多光谱影像配准的作用就是将不同的波段配准到一起，生产一张波段间严格对齐的影像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pic>
        <p:nvPicPr>
          <p:cNvPr id="13" name="Picture 3"/>
          <p:cNvPicPr>
            <a:picLocks noChangeAspect="1" noChangeArrowheads="1"/>
          </p:cNvPicPr>
          <p:nvPr/>
        </p:nvPicPr>
        <p:blipFill>
          <a:blip r:embed="rId3"/>
          <a:srcRect l="7067" b="4889"/>
          <a:stretch>
            <a:fillRect/>
          </a:stretch>
        </p:blipFill>
        <p:spPr bwMode="auto">
          <a:xfrm>
            <a:off x="5158353" y="2662342"/>
            <a:ext cx="3725514" cy="3492674"/>
          </a:xfrm>
          <a:prstGeom prst="rect">
            <a:avLst/>
          </a:prstGeom>
          <a:noFill/>
          <a:ln w="9525">
            <a:noFill/>
            <a:miter lim="800000"/>
            <a:headEnd/>
            <a:tailEnd/>
          </a:ln>
          <a:effectLst/>
        </p:spPr>
      </p:pic>
      <p:sp>
        <p:nvSpPr>
          <p:cNvPr id="15" name="右箭头 6"/>
          <p:cNvSpPr/>
          <p:nvPr/>
        </p:nvSpPr>
        <p:spPr bwMode="auto">
          <a:xfrm>
            <a:off x="4211960" y="4395963"/>
            <a:ext cx="917998"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130607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1617" name="Group 33"/>
          <p:cNvGrpSpPr>
            <a:grpSpLocks/>
          </p:cNvGrpSpPr>
          <p:nvPr/>
        </p:nvGrpSpPr>
        <p:grpSpPr bwMode="auto">
          <a:xfrm>
            <a:off x="179512" y="1412776"/>
            <a:ext cx="6680199" cy="5949950"/>
            <a:chOff x="392" y="592"/>
            <a:chExt cx="4208" cy="3748"/>
          </a:xfrm>
        </p:grpSpPr>
        <p:sp>
          <p:nvSpPr>
            <p:cNvPr id="1091587" name="AutoShape 3"/>
            <p:cNvSpPr>
              <a:spLocks noChangeAspect="1" noChangeArrowheads="1"/>
            </p:cNvSpPr>
            <p:nvPr/>
          </p:nvSpPr>
          <p:spPr bwMode="auto">
            <a:xfrm>
              <a:off x="392" y="592"/>
              <a:ext cx="4037" cy="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1589" name="Rectangle 5"/>
            <p:cNvSpPr>
              <a:spLocks noChangeArrowheads="1"/>
            </p:cNvSpPr>
            <p:nvPr/>
          </p:nvSpPr>
          <p:spPr bwMode="auto">
            <a:xfrm>
              <a:off x="1202" y="865"/>
              <a:ext cx="3388" cy="2367"/>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1590" name="Text Box 6"/>
            <p:cNvSpPr txBox="1">
              <a:spLocks noChangeArrowheads="1"/>
            </p:cNvSpPr>
            <p:nvPr/>
          </p:nvSpPr>
          <p:spPr bwMode="auto">
            <a:xfrm>
              <a:off x="2621" y="644"/>
              <a:ext cx="818"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a:t>
              </a:r>
              <a:endParaRPr lang="zh-CN" altLang="en-US" u="sng"/>
            </a:p>
          </p:txBody>
        </p:sp>
        <p:sp>
          <p:nvSpPr>
            <p:cNvPr id="1091591" name="AutoShape 7"/>
            <p:cNvSpPr>
              <a:spLocks noChangeArrowheads="1"/>
            </p:cNvSpPr>
            <p:nvPr/>
          </p:nvSpPr>
          <p:spPr bwMode="auto">
            <a:xfrm>
              <a:off x="2150" y="988"/>
              <a:ext cx="1760" cy="256"/>
            </a:xfrm>
            <a:prstGeom prst="flowChartDecision">
              <a:avLst/>
            </a:prstGeom>
            <a:solidFill>
              <a:srgbClr val="FFFFFF"/>
            </a:solidFill>
            <a:ln w="9525">
              <a:solidFill>
                <a:srgbClr val="000000"/>
              </a:solidFill>
              <a:miter lim="800000"/>
              <a:headEnd/>
              <a:tailEnd/>
            </a:ln>
          </p:spPr>
          <p:txBody>
            <a:bodyPr>
              <a:spAutoFit/>
            </a:bodyPr>
            <a:lstStyle/>
            <a:p>
              <a:pPr algn="just"/>
              <a:r>
                <a:rPr lang="zh-CN" altLang="en-US" sz="1000" b="0">
                  <a:latin typeface="Times New Roman" panose="02020603050405020304" pitchFamily="18" charset="0"/>
                  <a:ea typeface="宋体" panose="02010600030101010101" pitchFamily="2" charset="-122"/>
                </a:rPr>
                <a:t>有成像几何数据？</a:t>
              </a:r>
              <a:endParaRPr lang="zh-CN" altLang="en-US" u="sng"/>
            </a:p>
          </p:txBody>
        </p:sp>
        <p:cxnSp>
          <p:nvCxnSpPr>
            <p:cNvPr id="1091592" name="AutoShape 8"/>
            <p:cNvCxnSpPr>
              <a:cxnSpLocks noChangeShapeType="1"/>
              <a:stCxn id="1091590" idx="2"/>
              <a:endCxn id="1091591" idx="0"/>
            </p:cNvCxnSpPr>
            <p:nvPr/>
          </p:nvCxnSpPr>
          <p:spPr bwMode="auto">
            <a:xfrm>
              <a:off x="3030" y="804"/>
              <a:ext cx="0" cy="1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593" name="Text Box 9"/>
            <p:cNvSpPr txBox="1">
              <a:spLocks noChangeArrowheads="1"/>
            </p:cNvSpPr>
            <p:nvPr/>
          </p:nvSpPr>
          <p:spPr bwMode="auto">
            <a:xfrm>
              <a:off x="1436" y="1501"/>
              <a:ext cx="975" cy="256"/>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影像间相对比例和位置的确定</a:t>
              </a:r>
              <a:endParaRPr lang="zh-CN" altLang="en-US" u="sng"/>
            </a:p>
          </p:txBody>
        </p:sp>
        <p:cxnSp>
          <p:nvCxnSpPr>
            <p:cNvPr id="1091594" name="AutoShape 10"/>
            <p:cNvCxnSpPr>
              <a:cxnSpLocks noChangeShapeType="1"/>
            </p:cNvCxnSpPr>
            <p:nvPr/>
          </p:nvCxnSpPr>
          <p:spPr bwMode="auto">
            <a:xfrm rot="10800000" flipV="1">
              <a:off x="1924" y="1113"/>
              <a:ext cx="228" cy="36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595" name="Text Box 11"/>
            <p:cNvSpPr txBox="1">
              <a:spLocks noChangeArrowheads="1"/>
            </p:cNvSpPr>
            <p:nvPr/>
          </p:nvSpPr>
          <p:spPr bwMode="auto">
            <a:xfrm>
              <a:off x="2521" y="1508"/>
              <a:ext cx="1022"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多波段影像粗配准</a:t>
              </a:r>
              <a:endParaRPr lang="zh-CN" altLang="en-US" u="sng"/>
            </a:p>
          </p:txBody>
        </p:sp>
        <p:cxnSp>
          <p:nvCxnSpPr>
            <p:cNvPr id="1091596" name="AutoShape 12"/>
            <p:cNvCxnSpPr>
              <a:cxnSpLocks noChangeShapeType="1"/>
              <a:endCxn id="1091595" idx="0"/>
            </p:cNvCxnSpPr>
            <p:nvPr/>
          </p:nvCxnSpPr>
          <p:spPr bwMode="auto">
            <a:xfrm flipH="1">
              <a:off x="3032" y="1249"/>
              <a:ext cx="10" cy="25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597" name="Text Box 13"/>
            <p:cNvSpPr txBox="1">
              <a:spLocks noChangeArrowheads="1"/>
            </p:cNvSpPr>
            <p:nvPr/>
          </p:nvSpPr>
          <p:spPr bwMode="auto">
            <a:xfrm>
              <a:off x="1999" y="2085"/>
              <a:ext cx="1044"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低阶映射函数</a:t>
              </a:r>
              <a:endParaRPr lang="zh-CN" altLang="en-US" u="sng"/>
            </a:p>
          </p:txBody>
        </p:sp>
        <p:cxnSp>
          <p:nvCxnSpPr>
            <p:cNvPr id="1091598" name="AutoShape 14"/>
            <p:cNvCxnSpPr>
              <a:cxnSpLocks noChangeShapeType="1"/>
              <a:stCxn id="1091593" idx="2"/>
              <a:endCxn id="1091597" idx="0"/>
            </p:cNvCxnSpPr>
            <p:nvPr/>
          </p:nvCxnSpPr>
          <p:spPr bwMode="auto">
            <a:xfrm rot="16200000" flipH="1">
              <a:off x="2059" y="1622"/>
              <a:ext cx="328" cy="59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1091599" name="AutoShape 15"/>
            <p:cNvCxnSpPr>
              <a:cxnSpLocks noChangeShapeType="1"/>
            </p:cNvCxnSpPr>
            <p:nvPr/>
          </p:nvCxnSpPr>
          <p:spPr bwMode="auto">
            <a:xfrm rot="5400000">
              <a:off x="2661" y="1695"/>
              <a:ext cx="231" cy="512"/>
            </a:xfrm>
            <a:prstGeom prst="bentConnector3">
              <a:avLst>
                <a:gd name="adj1" fmla="val 38958"/>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0" name="AutoShape 16"/>
            <p:cNvSpPr>
              <a:spLocks noChangeArrowheads="1"/>
            </p:cNvSpPr>
            <p:nvPr/>
          </p:nvSpPr>
          <p:spPr bwMode="auto">
            <a:xfrm>
              <a:off x="1675" y="2430"/>
              <a:ext cx="1700" cy="448"/>
            </a:xfrm>
            <a:prstGeom prst="flowChartDecision">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影像比例尺或方向差异过大？</a:t>
              </a:r>
              <a:endParaRPr lang="zh-CN" altLang="en-US" u="sng"/>
            </a:p>
          </p:txBody>
        </p:sp>
        <p:cxnSp>
          <p:nvCxnSpPr>
            <p:cNvPr id="1091601" name="AutoShape 17"/>
            <p:cNvCxnSpPr>
              <a:cxnSpLocks noChangeShapeType="1"/>
              <a:stCxn id="1091597" idx="2"/>
              <a:endCxn id="1091600" idx="0"/>
            </p:cNvCxnSpPr>
            <p:nvPr/>
          </p:nvCxnSpPr>
          <p:spPr bwMode="auto">
            <a:xfrm>
              <a:off x="2521" y="2245"/>
              <a:ext cx="4" cy="1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602" name="Text Box 18"/>
            <p:cNvSpPr txBox="1">
              <a:spLocks noChangeArrowheads="1"/>
            </p:cNvSpPr>
            <p:nvPr/>
          </p:nvSpPr>
          <p:spPr bwMode="auto">
            <a:xfrm>
              <a:off x="1843" y="967"/>
              <a:ext cx="24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是</a:t>
              </a:r>
              <a:endParaRPr lang="zh-CN" altLang="en-US" u="sng"/>
            </a:p>
          </p:txBody>
        </p:sp>
        <p:sp>
          <p:nvSpPr>
            <p:cNvPr id="1091603" name="Text Box 19"/>
            <p:cNvSpPr txBox="1">
              <a:spLocks noChangeArrowheads="1"/>
            </p:cNvSpPr>
            <p:nvPr/>
          </p:nvSpPr>
          <p:spPr bwMode="auto">
            <a:xfrm>
              <a:off x="3132" y="1285"/>
              <a:ext cx="24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否</a:t>
              </a:r>
              <a:endParaRPr lang="zh-CN" altLang="en-US" u="sng"/>
            </a:p>
          </p:txBody>
        </p:sp>
        <p:sp>
          <p:nvSpPr>
            <p:cNvPr id="1091604" name="Text Box 20"/>
            <p:cNvSpPr txBox="1">
              <a:spLocks noChangeArrowheads="1"/>
            </p:cNvSpPr>
            <p:nvPr/>
          </p:nvSpPr>
          <p:spPr bwMode="auto">
            <a:xfrm>
              <a:off x="3537" y="2789"/>
              <a:ext cx="843" cy="160"/>
            </a:xfrm>
            <a:prstGeom prst="rect">
              <a:avLst/>
            </a:prstGeom>
            <a:solidFill>
              <a:srgbClr val="FFFFFF"/>
            </a:solidFill>
            <a:ln w="9525">
              <a:solidFill>
                <a:srgbClr val="000000"/>
              </a:solidFill>
              <a:miter lim="800000"/>
              <a:headEnd/>
              <a:tailEnd/>
            </a:ln>
          </p:spPr>
          <p:txBody>
            <a:bodyPr>
              <a:spAutoFit/>
            </a:bodyPr>
            <a:lstStyle/>
            <a:p>
              <a:pPr algn="just"/>
              <a:r>
                <a:rPr lang="zh-CN" altLang="en-US" sz="1000" b="0">
                  <a:latin typeface="Times New Roman" panose="02020603050405020304" pitchFamily="18" charset="0"/>
                  <a:ea typeface="宋体" panose="02010600030101010101" pitchFamily="2" charset="-122"/>
                </a:rPr>
                <a:t>比例尺和方向归一化</a:t>
              </a:r>
              <a:endParaRPr lang="zh-CN" altLang="en-US" u="sng"/>
            </a:p>
          </p:txBody>
        </p:sp>
        <p:cxnSp>
          <p:nvCxnSpPr>
            <p:cNvPr id="1091605" name="AutoShape 21"/>
            <p:cNvCxnSpPr>
              <a:cxnSpLocks noChangeShapeType="1"/>
              <a:endCxn id="1091604" idx="0"/>
            </p:cNvCxnSpPr>
            <p:nvPr/>
          </p:nvCxnSpPr>
          <p:spPr bwMode="auto">
            <a:xfrm>
              <a:off x="3375" y="2659"/>
              <a:ext cx="584" cy="13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6" name="Text Box 22"/>
            <p:cNvSpPr txBox="1">
              <a:spLocks noChangeArrowheads="1"/>
            </p:cNvSpPr>
            <p:nvPr/>
          </p:nvSpPr>
          <p:spPr bwMode="auto">
            <a:xfrm>
              <a:off x="1904" y="3402"/>
              <a:ext cx="1253"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多波段影像匹配与映射函数改进</a:t>
              </a:r>
              <a:endParaRPr lang="zh-CN" altLang="en-US" u="sng"/>
            </a:p>
          </p:txBody>
        </p:sp>
        <p:cxnSp>
          <p:nvCxnSpPr>
            <p:cNvPr id="1091607" name="AutoShape 23"/>
            <p:cNvCxnSpPr>
              <a:cxnSpLocks noChangeShapeType="1"/>
              <a:stCxn id="1091600" idx="2"/>
              <a:endCxn id="1091606" idx="0"/>
            </p:cNvCxnSpPr>
            <p:nvPr/>
          </p:nvCxnSpPr>
          <p:spPr bwMode="auto">
            <a:xfrm>
              <a:off x="2525" y="2878"/>
              <a:ext cx="6" cy="52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91608" name="AutoShape 24"/>
            <p:cNvCxnSpPr>
              <a:cxnSpLocks noChangeShapeType="1"/>
              <a:stCxn id="1091604" idx="2"/>
              <a:endCxn id="1091606" idx="0"/>
            </p:cNvCxnSpPr>
            <p:nvPr/>
          </p:nvCxnSpPr>
          <p:spPr bwMode="auto">
            <a:xfrm rot="5400000">
              <a:off x="3018" y="2462"/>
              <a:ext cx="453" cy="1428"/>
            </a:xfrm>
            <a:prstGeom prst="bentConnector3">
              <a:avLst>
                <a:gd name="adj1" fmla="val 4988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9" name="Text Box 25"/>
            <p:cNvSpPr txBox="1">
              <a:spLocks noChangeArrowheads="1"/>
            </p:cNvSpPr>
            <p:nvPr/>
          </p:nvSpPr>
          <p:spPr bwMode="auto">
            <a:xfrm>
              <a:off x="2109" y="3709"/>
              <a:ext cx="842"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影像相对精纠正</a:t>
              </a:r>
              <a:endParaRPr lang="zh-CN" altLang="en-US" u="sng"/>
            </a:p>
          </p:txBody>
        </p:sp>
        <p:cxnSp>
          <p:nvCxnSpPr>
            <p:cNvPr id="1091610" name="AutoShape 26"/>
            <p:cNvCxnSpPr>
              <a:cxnSpLocks noChangeShapeType="1"/>
              <a:endCxn id="1091609" idx="0"/>
            </p:cNvCxnSpPr>
            <p:nvPr/>
          </p:nvCxnSpPr>
          <p:spPr bwMode="auto">
            <a:xfrm>
              <a:off x="2527" y="3567"/>
              <a:ext cx="3" cy="1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611" name="Text Box 27"/>
            <p:cNvSpPr txBox="1">
              <a:spLocks noChangeArrowheads="1"/>
            </p:cNvSpPr>
            <p:nvPr/>
          </p:nvSpPr>
          <p:spPr bwMode="auto">
            <a:xfrm>
              <a:off x="3347" y="2457"/>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是</a:t>
              </a:r>
              <a:endParaRPr lang="zh-CN" altLang="en-US" u="sng"/>
            </a:p>
          </p:txBody>
        </p:sp>
        <p:sp>
          <p:nvSpPr>
            <p:cNvPr id="1091612" name="Text Box 28"/>
            <p:cNvSpPr txBox="1">
              <a:spLocks noChangeArrowheads="1"/>
            </p:cNvSpPr>
            <p:nvPr/>
          </p:nvSpPr>
          <p:spPr bwMode="auto">
            <a:xfrm>
              <a:off x="2265" y="2956"/>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否</a:t>
              </a:r>
              <a:endParaRPr lang="zh-CN" altLang="en-US" u="sng"/>
            </a:p>
          </p:txBody>
        </p:sp>
        <p:sp>
          <p:nvSpPr>
            <p:cNvPr id="1091613" name="Text Box 29"/>
            <p:cNvSpPr txBox="1">
              <a:spLocks noChangeArrowheads="1"/>
            </p:cNvSpPr>
            <p:nvPr/>
          </p:nvSpPr>
          <p:spPr bwMode="auto">
            <a:xfrm>
              <a:off x="4116" y="874"/>
              <a:ext cx="465" cy="191"/>
            </a:xfrm>
            <a:prstGeom prst="rect">
              <a:avLst/>
            </a:prstGeom>
            <a:solidFill>
              <a:srgbClr val="FFFFFF"/>
            </a:solidFill>
            <a:ln w="9525">
              <a:solidFill>
                <a:srgbClr val="000000"/>
              </a:solidFill>
              <a:prstDash val="dash"/>
              <a:miter lim="800000"/>
              <a:headEnd/>
              <a:tailEnd/>
            </a:ln>
          </p:spPr>
          <p:txBody>
            <a:bodyPr/>
            <a:lstStyle/>
            <a:p>
              <a:pPr algn="ctr"/>
              <a:r>
                <a:rPr lang="zh-CN" altLang="en-US" sz="1000" b="0">
                  <a:latin typeface="Times New Roman" panose="02020603050405020304" pitchFamily="18" charset="0"/>
                  <a:ea typeface="宋体" panose="02010600030101010101" pitchFamily="2" charset="-122"/>
                </a:rPr>
                <a:t>预配准</a:t>
              </a:r>
              <a:endParaRPr lang="zh-CN" altLang="en-US" u="sng"/>
            </a:p>
          </p:txBody>
        </p:sp>
        <p:sp>
          <p:nvSpPr>
            <p:cNvPr id="1091614" name="Text Box 30"/>
            <p:cNvSpPr txBox="1">
              <a:spLocks noChangeArrowheads="1"/>
            </p:cNvSpPr>
            <p:nvPr/>
          </p:nvSpPr>
          <p:spPr bwMode="auto">
            <a:xfrm>
              <a:off x="4135" y="3328"/>
              <a:ext cx="465" cy="191"/>
            </a:xfrm>
            <a:prstGeom prst="rect">
              <a:avLst/>
            </a:prstGeom>
            <a:solidFill>
              <a:srgbClr val="FFFFFF"/>
            </a:solidFill>
            <a:ln w="9525">
              <a:solidFill>
                <a:srgbClr val="000000"/>
              </a:solidFill>
              <a:prstDash val="dash"/>
              <a:miter lim="800000"/>
              <a:headEnd/>
              <a:tailEnd/>
            </a:ln>
          </p:spPr>
          <p:txBody>
            <a:bodyPr/>
            <a:lstStyle/>
            <a:p>
              <a:pPr algn="ctr"/>
              <a:r>
                <a:rPr lang="zh-CN" altLang="en-US" sz="1000" b="0">
                  <a:latin typeface="Times New Roman" panose="02020603050405020304" pitchFamily="18" charset="0"/>
                  <a:ea typeface="宋体" panose="02010600030101010101" pitchFamily="2" charset="-122"/>
                </a:rPr>
                <a:t>精配准</a:t>
              </a:r>
              <a:endParaRPr lang="zh-CN" altLang="en-US" u="sng"/>
            </a:p>
          </p:txBody>
        </p:sp>
        <p:sp>
          <p:nvSpPr>
            <p:cNvPr id="1091615" name="Rectangle 31"/>
            <p:cNvSpPr>
              <a:spLocks noChangeArrowheads="1"/>
            </p:cNvSpPr>
            <p:nvPr/>
          </p:nvSpPr>
          <p:spPr bwMode="auto">
            <a:xfrm>
              <a:off x="1202" y="3328"/>
              <a:ext cx="3398" cy="641"/>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91616" name="Text Box 32"/>
          <p:cNvSpPr txBox="1">
            <a:spLocks noChangeArrowheads="1"/>
          </p:cNvSpPr>
          <p:nvPr/>
        </p:nvSpPr>
        <p:spPr bwMode="auto">
          <a:xfrm>
            <a:off x="6944643" y="2335908"/>
            <a:ext cx="1871662" cy="2554545"/>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dirty="0">
                <a:solidFill>
                  <a:srgbClr val="FF3300"/>
                </a:solidFill>
              </a:rPr>
              <a:t>算法优点：小面元的配准算法可以顾及复杂的几何变形，配准后整体几何精度一致，而且可以达到较高的精度。</a:t>
            </a:r>
          </a:p>
        </p:txBody>
      </p:sp>
      <p:sp>
        <p:nvSpPr>
          <p:cNvPr id="3" name="矩形 2"/>
          <p:cNvSpPr/>
          <p:nvPr/>
        </p:nvSpPr>
        <p:spPr>
          <a:xfrm>
            <a:off x="494392" y="978356"/>
            <a:ext cx="3865161" cy="400110"/>
          </a:xfrm>
          <a:prstGeom prst="rect">
            <a:avLst/>
          </a:prstGeom>
        </p:spPr>
        <p:txBody>
          <a:bodyPr wrap="none">
            <a:spAutoFit/>
          </a:bodyPr>
          <a:lstStyle/>
          <a:p>
            <a:pPr marL="342900" indent="-342900">
              <a:spcBef>
                <a:spcPct val="50000"/>
              </a:spcBef>
              <a:buFont typeface="Wingdings" panose="05000000000000000000" pitchFamily="2" charset="2"/>
              <a:buChar char="p"/>
            </a:pPr>
            <a:r>
              <a:rPr lang="zh-CN" altLang="en-US" sz="2000" dirty="0"/>
              <a:t>基于小面元的多波段配准算法</a:t>
            </a:r>
          </a:p>
        </p:txBody>
      </p:sp>
      <p:sp>
        <p:nvSpPr>
          <p:cNvPr id="34"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163211420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980728"/>
            <a:ext cx="6696744" cy="504056"/>
          </a:xfrm>
        </p:spPr>
        <p:txBody>
          <a:bodyPr/>
          <a:lstStyle/>
          <a:p>
            <a:pPr>
              <a:buFont typeface="Wingdings" panose="05000000000000000000" pitchFamily="2" charset="2"/>
              <a:buChar char="n"/>
              <a:defRPr/>
            </a:pPr>
            <a:r>
              <a:rPr lang="en-US" altLang="zh-CN" sz="2400" b="1" kern="1200" dirty="0">
                <a:solidFill>
                  <a:schemeClr val="accent6"/>
                </a:solidFill>
                <a:latin typeface="微软雅黑" panose="020B0503020204020204" pitchFamily="34" charset="-122"/>
                <a:ea typeface="微软雅黑" pitchFamily="34" charset="-122"/>
              </a:rPr>
              <a:t>TDI</a:t>
            </a:r>
            <a:r>
              <a:rPr lang="zh-CN" altLang="en-US" sz="2400" b="1" kern="1200" dirty="0">
                <a:solidFill>
                  <a:schemeClr val="accent6"/>
                </a:solidFill>
                <a:latin typeface="微软雅黑" panose="020B0503020204020204" pitchFamily="34" charset="-122"/>
                <a:ea typeface="微软雅黑" pitchFamily="34" charset="-122"/>
              </a:rPr>
              <a:t>多色器件多光谱分时成像传感器校正处理</a:t>
            </a:r>
          </a:p>
        </p:txBody>
      </p:sp>
      <p:pic>
        <p:nvPicPr>
          <p:cNvPr id="29701" name="Picture 2"/>
          <p:cNvPicPr>
            <a:picLocks noChangeAspect="1" noChangeArrowheads="1"/>
          </p:cNvPicPr>
          <p:nvPr/>
        </p:nvPicPr>
        <p:blipFill>
          <a:blip r:embed="rId2"/>
          <a:srcRect/>
          <a:stretch>
            <a:fillRect/>
          </a:stretch>
        </p:blipFill>
        <p:spPr bwMode="auto">
          <a:xfrm>
            <a:off x="539552" y="1501122"/>
            <a:ext cx="2628937" cy="2431934"/>
          </a:xfrm>
          <a:prstGeom prst="rect">
            <a:avLst/>
          </a:prstGeom>
          <a:noFill/>
          <a:ln w="9525">
            <a:noFill/>
            <a:miter lim="800000"/>
            <a:headEnd/>
            <a:tailEnd/>
          </a:ln>
        </p:spPr>
      </p:pic>
      <p:grpSp>
        <p:nvGrpSpPr>
          <p:cNvPr id="2" name="组合 16"/>
          <p:cNvGrpSpPr/>
          <p:nvPr/>
        </p:nvGrpSpPr>
        <p:grpSpPr>
          <a:xfrm>
            <a:off x="4211960" y="1932985"/>
            <a:ext cx="4527612" cy="1424007"/>
            <a:chOff x="774648" y="5327676"/>
            <a:chExt cx="4527612" cy="1424007"/>
          </a:xfrm>
        </p:grpSpPr>
        <p:cxnSp>
          <p:nvCxnSpPr>
            <p:cNvPr id="9" name="直接连接符 8"/>
            <p:cNvCxnSpPr/>
            <p:nvPr/>
          </p:nvCxnSpPr>
          <p:spPr>
            <a:xfrm>
              <a:off x="774648" y="6019835"/>
              <a:ext cx="3359196" cy="158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左大括号 9"/>
            <p:cNvSpPr/>
            <p:nvPr/>
          </p:nvSpPr>
          <p:spPr>
            <a:xfrm>
              <a:off x="4279896" y="5327676"/>
              <a:ext cx="365130" cy="1424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 name="直接连接符 11"/>
            <p:cNvCxnSpPr/>
            <p:nvPr/>
          </p:nvCxnSpPr>
          <p:spPr>
            <a:xfrm>
              <a:off x="4754565" y="5472140"/>
              <a:ext cx="54769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54565" y="5861612"/>
              <a:ext cx="547695"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54565" y="6251084"/>
              <a:ext cx="547695" cy="15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754565" y="6640556"/>
              <a:ext cx="547695" cy="1588"/>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9" name="右箭头 18"/>
          <p:cNvSpPr/>
          <p:nvPr/>
        </p:nvSpPr>
        <p:spPr>
          <a:xfrm>
            <a:off x="3184508" y="2459302"/>
            <a:ext cx="985851" cy="292104"/>
          </a:xfrm>
          <a:prstGeom prst="rightArrow">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lIns="91236" tIns="45625" rIns="91236" bIns="45625" rtlCol="0" anchor="ctr"/>
          <a:lstStyle/>
          <a:p>
            <a:pPr algn="ctr"/>
            <a:endParaRPr lang="zh-CN" altLang="en-US"/>
          </a:p>
        </p:txBody>
      </p:sp>
      <p:pic>
        <p:nvPicPr>
          <p:cNvPr id="20" name="Picture 3"/>
          <p:cNvPicPr>
            <a:picLocks noChangeAspect="1" noChangeArrowheads="1"/>
          </p:cNvPicPr>
          <p:nvPr/>
        </p:nvPicPr>
        <p:blipFill>
          <a:blip r:embed="rId3"/>
          <a:srcRect l="7067" b="4889"/>
          <a:stretch>
            <a:fillRect/>
          </a:stretch>
        </p:blipFill>
        <p:spPr bwMode="auto">
          <a:xfrm>
            <a:off x="4716043" y="3830653"/>
            <a:ext cx="2718643" cy="2548731"/>
          </a:xfrm>
          <a:prstGeom prst="rect">
            <a:avLst/>
          </a:prstGeom>
          <a:noFill/>
          <a:ln w="9525">
            <a:noFill/>
            <a:miter lim="800000"/>
            <a:headEnd/>
            <a:tailEnd/>
          </a:ln>
          <a:effectLst/>
        </p:spPr>
      </p:pic>
      <p:pic>
        <p:nvPicPr>
          <p:cNvPr id="21" name="Picture 5"/>
          <p:cNvPicPr>
            <a:picLocks noChangeAspect="1" noChangeArrowheads="1"/>
          </p:cNvPicPr>
          <p:nvPr/>
        </p:nvPicPr>
        <p:blipFill>
          <a:blip r:embed="rId4"/>
          <a:srcRect r="8696" b="5798"/>
          <a:stretch>
            <a:fillRect/>
          </a:stretch>
        </p:blipFill>
        <p:spPr bwMode="auto">
          <a:xfrm>
            <a:off x="827611" y="3869108"/>
            <a:ext cx="2637827" cy="2512220"/>
          </a:xfrm>
          <a:prstGeom prst="rect">
            <a:avLst/>
          </a:prstGeom>
          <a:noFill/>
          <a:ln w="9525">
            <a:noFill/>
            <a:miter lim="800000"/>
            <a:headEnd/>
            <a:tailEnd/>
          </a:ln>
          <a:effectLst/>
        </p:spPr>
      </p:pic>
      <p:sp>
        <p:nvSpPr>
          <p:cNvPr id="22" name="TextBox 21"/>
          <p:cNvSpPr txBox="1"/>
          <p:nvPr/>
        </p:nvSpPr>
        <p:spPr>
          <a:xfrm>
            <a:off x="683569" y="6413458"/>
            <a:ext cx="2888795" cy="399918"/>
          </a:xfrm>
          <a:prstGeom prst="rect">
            <a:avLst/>
          </a:prstGeom>
          <a:noFill/>
        </p:spPr>
        <p:txBody>
          <a:bodyPr wrap="square" lIns="91236" tIns="45625" rIns="91236" bIns="45625" rtlCol="0">
            <a:spAutoFit/>
          </a:bodyPr>
          <a:lstStyle/>
          <a:p>
            <a:pPr algn="ctr"/>
            <a:r>
              <a:rPr lang="zh-CN" altLang="en-US" sz="2000" b="1" dirty="0">
                <a:solidFill>
                  <a:schemeClr val="accent6"/>
                </a:solidFill>
                <a:latin typeface="微软雅黑" panose="020B0503020204020204" pitchFamily="34" charset="-122"/>
                <a:ea typeface="微软雅黑" pitchFamily="34" charset="-122"/>
              </a:rPr>
              <a:t>原始多波段成像</a:t>
            </a:r>
          </a:p>
        </p:txBody>
      </p:sp>
      <p:sp>
        <p:nvSpPr>
          <p:cNvPr id="23" name="TextBox 22"/>
          <p:cNvSpPr txBox="1"/>
          <p:nvPr/>
        </p:nvSpPr>
        <p:spPr>
          <a:xfrm>
            <a:off x="4355976" y="6381328"/>
            <a:ext cx="3356083" cy="399918"/>
          </a:xfrm>
          <a:prstGeom prst="rect">
            <a:avLst/>
          </a:prstGeom>
          <a:noFill/>
        </p:spPr>
        <p:txBody>
          <a:bodyPr wrap="square" lIns="91236" tIns="45625" rIns="91236" bIns="45625" rtlCol="0">
            <a:spAutoFit/>
          </a:bodyPr>
          <a:lstStyle/>
          <a:p>
            <a:pPr algn="ctr"/>
            <a:r>
              <a:rPr lang="zh-CN" altLang="en-US" sz="2000" b="1" dirty="0">
                <a:solidFill>
                  <a:schemeClr val="accent6"/>
                </a:solidFill>
                <a:latin typeface="微软雅黑" panose="020B0503020204020204" pitchFamily="34" charset="-122"/>
                <a:ea typeface="微软雅黑" pitchFamily="34" charset="-122"/>
              </a:rPr>
              <a:t>传感器校正结果</a:t>
            </a:r>
          </a:p>
        </p:txBody>
      </p:sp>
      <p:sp>
        <p:nvSpPr>
          <p:cNvPr id="24" name="TextBox 23"/>
          <p:cNvSpPr txBox="1"/>
          <p:nvPr/>
        </p:nvSpPr>
        <p:spPr>
          <a:xfrm>
            <a:off x="3147993" y="1984654"/>
            <a:ext cx="960638" cy="369140"/>
          </a:xfrm>
          <a:prstGeom prst="rect">
            <a:avLst/>
          </a:prstGeom>
          <a:noFill/>
        </p:spPr>
        <p:txBody>
          <a:bodyPr wrap="square" lIns="91236" tIns="45625" rIns="91236" bIns="45625"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虚拟化</a:t>
            </a:r>
          </a:p>
        </p:txBody>
      </p:sp>
      <p:sp>
        <p:nvSpPr>
          <p:cNvPr id="4" name="右箭头 3"/>
          <p:cNvSpPr/>
          <p:nvPr/>
        </p:nvSpPr>
        <p:spPr>
          <a:xfrm>
            <a:off x="3491880" y="4797156"/>
            <a:ext cx="123350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236" tIns="45625" rIns="91236" bIns="45625" rtlCol="0" anchor="ctr"/>
          <a:lstStyle/>
          <a:p>
            <a:pPr algn="ctr"/>
            <a:endParaRPr lang="zh-CN" altLang="en-US"/>
          </a:p>
        </p:txBody>
      </p:sp>
      <p:sp>
        <p:nvSpPr>
          <p:cNvPr id="5" name="TextBox 4"/>
          <p:cNvSpPr txBox="1"/>
          <p:nvPr/>
        </p:nvSpPr>
        <p:spPr>
          <a:xfrm>
            <a:off x="7488832" y="4005064"/>
            <a:ext cx="1691680" cy="1815690"/>
          </a:xfrm>
          <a:prstGeom prst="rect">
            <a:avLst/>
          </a:prstGeom>
          <a:noFill/>
        </p:spPr>
        <p:txBody>
          <a:bodyPr wrap="square" lIns="91236" tIns="45625" rIns="91236" bIns="45625" rtlCol="0">
            <a:spAutoFit/>
          </a:bodyPr>
          <a:lstStyle/>
          <a:p>
            <a:r>
              <a:rPr lang="zh-CN" altLang="en-US" sz="2800" b="1" dirty="0">
                <a:solidFill>
                  <a:schemeClr val="accent6"/>
                </a:solidFill>
                <a:latin typeface="微软雅黑" panose="020B0503020204020204" pitchFamily="34" charset="-122"/>
                <a:ea typeface="微软雅黑" pitchFamily="34" charset="-122"/>
              </a:rPr>
              <a:t>波段配准精度优于</a:t>
            </a:r>
            <a:r>
              <a:rPr lang="en-US" altLang="zh-CN" sz="2800" b="1" dirty="0">
                <a:solidFill>
                  <a:srgbClr val="FF0000"/>
                </a:solidFill>
              </a:rPr>
              <a:t>0.2</a:t>
            </a:r>
            <a:r>
              <a:rPr lang="zh-CN" altLang="en-US" sz="2800" b="1" dirty="0">
                <a:solidFill>
                  <a:schemeClr val="accent6"/>
                </a:solidFill>
                <a:latin typeface="微软雅黑" panose="020B0503020204020204" pitchFamily="34" charset="-122"/>
                <a:ea typeface="微软雅黑" pitchFamily="34" charset="-122"/>
              </a:rPr>
              <a:t>个像元</a:t>
            </a:r>
          </a:p>
        </p:txBody>
      </p:sp>
      <p:sp>
        <p:nvSpPr>
          <p:cNvPr id="26" name="标题 1"/>
          <p:cNvSpPr txBox="1">
            <a:spLocks/>
          </p:cNvSpPr>
          <p:nvPr/>
        </p:nvSpPr>
        <p:spPr bwMode="auto">
          <a:xfrm>
            <a:off x="0" y="16342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dirty="0"/>
              <a:t>3.3 </a:t>
            </a:r>
            <a:r>
              <a:rPr lang="zh-CN" altLang="en-US" kern="0" dirty="0"/>
              <a:t>物方传感器校正方法</a:t>
            </a:r>
          </a:p>
        </p:txBody>
      </p:sp>
    </p:spTree>
    <p:extLst>
      <p:ext uri="{BB962C8B-B14F-4D97-AF65-F5344CB8AC3E}">
        <p14:creationId xmlns:p14="http://schemas.microsoft.com/office/powerpoint/2010/main" val="78160156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多相机拼接：</a:t>
            </a:r>
            <a:endParaRPr lang="zh-CN" altLang="en-US" sz="2000" dirty="0">
              <a:solidFill>
                <a:schemeClr val="accent6"/>
              </a:solidFill>
            </a:endParaRPr>
          </a:p>
        </p:txBody>
      </p:sp>
      <p:pic>
        <p:nvPicPr>
          <p:cNvPr id="8" name="Picture 2" descr="F:\doubl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027" y="2781247"/>
            <a:ext cx="179987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F:\doubl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2781247"/>
            <a:ext cx="180281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double\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2612" y="2780928"/>
            <a:ext cx="2766010" cy="2880000"/>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0"/>
          <p:cNvSpPr/>
          <p:nvPr/>
        </p:nvSpPr>
        <p:spPr bwMode="auto">
          <a:xfrm>
            <a:off x="4630592" y="4149239"/>
            <a:ext cx="8102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7" name="矩形 16"/>
          <p:cNvSpPr/>
          <p:nvPr/>
        </p:nvSpPr>
        <p:spPr>
          <a:xfrm>
            <a:off x="575027" y="1416551"/>
            <a:ext cx="8126948" cy="1285032"/>
          </a:xfrm>
          <a:prstGeom prst="rect">
            <a:avLst/>
          </a:prstGeom>
        </p:spPr>
        <p:txBody>
          <a:bodyPr wrap="square">
            <a:spAutoFit/>
          </a:bodyPr>
          <a:lstStyle/>
          <a:p>
            <a:pPr>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不同于多片</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，双相机独立成像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b="1" kern="100" dirty="0">
                <a:solidFill>
                  <a:srgbClr val="FF0000"/>
                </a:solidFill>
                <a:latin typeface="Times New Roman" panose="02020603050405020304" pitchFamily="18" charset="0"/>
                <a:ea typeface="宋体" panose="02010600030101010101" pitchFamily="2" charset="-122"/>
              </a:rPr>
              <a:t>CCD</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、相机安装变化、</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以及平台非稳态运动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消除双相机影像间存在</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，所以多相机拼接的作用是生成一景</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完整有效的大幅宽影像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8" name="文本框 17"/>
          <p:cNvSpPr txBox="1"/>
          <p:nvPr/>
        </p:nvSpPr>
        <p:spPr>
          <a:xfrm>
            <a:off x="539552" y="5805264"/>
            <a:ext cx="1951175" cy="307777"/>
          </a:xfrm>
          <a:prstGeom prst="rect">
            <a:avLst/>
          </a:prstGeom>
          <a:noFill/>
        </p:spPr>
        <p:txBody>
          <a:bodyPr wrap="none" rtlCol="0">
            <a:spAutoFit/>
          </a:bodyPr>
          <a:lstStyle/>
          <a:p>
            <a:r>
              <a:rPr lang="en-US" altLang="zh-CN" sz="1400" dirty="0"/>
              <a:t>A</a:t>
            </a:r>
            <a:r>
              <a:rPr lang="zh-CN" altLang="en-US" sz="1400" dirty="0"/>
              <a:t>相机</a:t>
            </a:r>
            <a:r>
              <a:rPr lang="en-US" altLang="zh-CN" sz="1400" dirty="0"/>
              <a:t>CCD</a:t>
            </a:r>
            <a:r>
              <a:rPr lang="zh-CN" altLang="en-US" sz="1400" dirty="0"/>
              <a:t>拼接后影像</a:t>
            </a:r>
          </a:p>
        </p:txBody>
      </p:sp>
      <p:sp>
        <p:nvSpPr>
          <p:cNvPr id="19" name="文本框 18"/>
          <p:cNvSpPr txBox="1"/>
          <p:nvPr/>
        </p:nvSpPr>
        <p:spPr>
          <a:xfrm>
            <a:off x="2554313" y="5805263"/>
            <a:ext cx="1951175" cy="307777"/>
          </a:xfrm>
          <a:prstGeom prst="rect">
            <a:avLst/>
          </a:prstGeom>
          <a:noFill/>
        </p:spPr>
        <p:txBody>
          <a:bodyPr wrap="none" rtlCol="0">
            <a:spAutoFit/>
          </a:bodyPr>
          <a:lstStyle/>
          <a:p>
            <a:r>
              <a:rPr lang="en-US" altLang="zh-CN" sz="1400" dirty="0"/>
              <a:t>B</a:t>
            </a:r>
            <a:r>
              <a:rPr lang="zh-CN" altLang="en-US" sz="1400" dirty="0"/>
              <a:t>相机</a:t>
            </a:r>
            <a:r>
              <a:rPr lang="en-US" altLang="zh-CN" sz="1400" dirty="0"/>
              <a:t>CCD</a:t>
            </a:r>
            <a:r>
              <a:rPr lang="zh-CN" altLang="en-US" sz="1400" dirty="0"/>
              <a:t>拼接后影像</a:t>
            </a:r>
          </a:p>
        </p:txBody>
      </p:sp>
      <p:sp>
        <p:nvSpPr>
          <p:cNvPr id="20" name="文本框 19"/>
          <p:cNvSpPr txBox="1"/>
          <p:nvPr/>
        </p:nvSpPr>
        <p:spPr>
          <a:xfrm>
            <a:off x="6084168" y="5810705"/>
            <a:ext cx="1620957" cy="307777"/>
          </a:xfrm>
          <a:prstGeom prst="rect">
            <a:avLst/>
          </a:prstGeom>
          <a:noFill/>
        </p:spPr>
        <p:txBody>
          <a:bodyPr wrap="none" rtlCol="0">
            <a:spAutoFit/>
          </a:bodyPr>
          <a:lstStyle/>
          <a:p>
            <a:r>
              <a:rPr lang="zh-CN" altLang="en-US" sz="1400" dirty="0"/>
              <a:t>双相机拼接后影像</a:t>
            </a:r>
          </a:p>
        </p:txBody>
      </p:sp>
      <p:sp>
        <p:nvSpPr>
          <p:cNvPr id="21" name="文本框 198690"/>
          <p:cNvSpPr txBox="1">
            <a:spLocks noChangeArrowheads="1"/>
          </p:cNvSpPr>
          <p:nvPr/>
        </p:nvSpPr>
        <p:spPr bwMode="auto">
          <a:xfrm>
            <a:off x="1029347" y="3749543"/>
            <a:ext cx="937899"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a:t>
            </a:r>
            <a:endParaRPr lang="zh-CN" altLang="en-US" sz="2000" b="1" dirty="0">
              <a:solidFill>
                <a:srgbClr val="FF0000"/>
              </a:solidFill>
              <a:latin typeface="微软雅黑" pitchFamily="34" charset="-122"/>
              <a:ea typeface="微软雅黑" pitchFamily="34" charset="-122"/>
            </a:endParaRPr>
          </a:p>
        </p:txBody>
      </p:sp>
      <p:sp>
        <p:nvSpPr>
          <p:cNvPr id="22" name="文本框 63"/>
          <p:cNvSpPr txBox="1">
            <a:spLocks noChangeArrowheads="1"/>
          </p:cNvSpPr>
          <p:nvPr/>
        </p:nvSpPr>
        <p:spPr bwMode="auto">
          <a:xfrm>
            <a:off x="3134185" y="3749543"/>
            <a:ext cx="920265"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PANB</a:t>
            </a:r>
            <a:endParaRPr lang="zh-CN" altLang="en-US" sz="2000" b="1" dirty="0">
              <a:solidFill>
                <a:srgbClr val="FF0000"/>
              </a:solidFill>
              <a:latin typeface="微软雅黑" pitchFamily="34" charset="-122"/>
              <a:ea typeface="微软雅黑" pitchFamily="34" charset="-122"/>
            </a:endParaRPr>
          </a:p>
        </p:txBody>
      </p:sp>
      <p:sp>
        <p:nvSpPr>
          <p:cNvPr id="23" name="文本框 64"/>
          <p:cNvSpPr txBox="1">
            <a:spLocks noChangeArrowheads="1"/>
          </p:cNvSpPr>
          <p:nvPr/>
        </p:nvSpPr>
        <p:spPr bwMode="auto">
          <a:xfrm>
            <a:off x="6613194" y="3749543"/>
            <a:ext cx="911716"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574041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2.5 1</a:t>
            </a:r>
            <a:r>
              <a:rPr lang="zh-CN" altLang="en-US" dirty="0"/>
              <a:t>级产品</a:t>
            </a:r>
          </a:p>
        </p:txBody>
      </p:sp>
      <p:pic>
        <p:nvPicPr>
          <p:cNvPr id="6" name="图片 5"/>
          <p:cNvPicPr>
            <a:picLocks noChangeAspect="1"/>
          </p:cNvPicPr>
          <p:nvPr/>
        </p:nvPicPr>
        <p:blipFill>
          <a:blip r:embed="rId2"/>
          <a:stretch>
            <a:fillRect/>
          </a:stretch>
        </p:blipFill>
        <p:spPr>
          <a:xfrm>
            <a:off x="-608780" y="1355947"/>
            <a:ext cx="4273162" cy="5328592"/>
          </a:xfrm>
          <a:prstGeom prst="rect">
            <a:avLst/>
          </a:prstGeom>
        </p:spPr>
      </p:pic>
      <p:sp>
        <p:nvSpPr>
          <p:cNvPr id="3" name="矩形 2"/>
          <p:cNvSpPr/>
          <p:nvPr/>
        </p:nvSpPr>
        <p:spPr bwMode="auto">
          <a:xfrm>
            <a:off x="28553" y="4725144"/>
            <a:ext cx="2887263" cy="57606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1</a:t>
            </a:r>
            <a:r>
              <a:rPr lang="zh-CN" altLang="en-US" sz="2000" b="1" dirty="0">
                <a:solidFill>
                  <a:schemeClr val="accent6"/>
                </a:solidFill>
              </a:rPr>
              <a:t>级产品：</a:t>
            </a:r>
            <a:r>
              <a:rPr lang="zh-CN" altLang="en-US" dirty="0">
                <a:solidFill>
                  <a:schemeClr val="accent6"/>
                </a:solidFill>
              </a:rPr>
              <a:t>是经过传感器校正后直接得到的影像产品和影像对应的</a:t>
            </a:r>
            <a:r>
              <a:rPr lang="en-US" altLang="zh-CN" dirty="0">
                <a:solidFill>
                  <a:schemeClr val="accent6"/>
                </a:solidFill>
              </a:rPr>
              <a:t>RPC</a:t>
            </a:r>
            <a:r>
              <a:rPr lang="zh-CN" altLang="en-US" dirty="0">
                <a:solidFill>
                  <a:schemeClr val="accent6"/>
                </a:solidFill>
              </a:rPr>
              <a:t>文件。</a:t>
            </a:r>
            <a:endParaRPr lang="zh-CN" altLang="en-US" sz="2000" dirty="0">
              <a:solidFill>
                <a:schemeClr val="accent6"/>
              </a:solidFill>
            </a:endParaRPr>
          </a:p>
        </p:txBody>
      </p:sp>
      <p:sp>
        <p:nvSpPr>
          <p:cNvPr id="7" name="矩形 6"/>
          <p:cNvSpPr/>
          <p:nvPr/>
        </p:nvSpPr>
        <p:spPr>
          <a:xfrm>
            <a:off x="3779912" y="1332417"/>
            <a:ext cx="2262158" cy="369332"/>
          </a:xfrm>
          <a:prstGeom prst="rect">
            <a:avLst/>
          </a:prstGeom>
        </p:spPr>
        <p:txBody>
          <a:bodyPr wrap="none">
            <a:spAutoFit/>
          </a:bodyPr>
          <a:lstStyle/>
          <a:p>
            <a:r>
              <a:rPr lang="zh-CN" altLang="en-US" b="1" dirty="0">
                <a:solidFill>
                  <a:srgbClr val="FF0000"/>
                </a:solidFill>
              </a:rPr>
              <a:t>实例：（全色图像）</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3824071" y="1873442"/>
            <a:ext cx="3409524" cy="180952"/>
          </a:xfrm>
          <a:prstGeom prst="rect">
            <a:avLst/>
          </a:prstGeom>
        </p:spPr>
      </p:pic>
      <p:pic>
        <p:nvPicPr>
          <p:cNvPr id="5" name="图片 4"/>
          <p:cNvPicPr>
            <a:picLocks noChangeAspect="1"/>
          </p:cNvPicPr>
          <p:nvPr/>
        </p:nvPicPr>
        <p:blipFill>
          <a:blip r:embed="rId4"/>
          <a:stretch>
            <a:fillRect/>
          </a:stretch>
        </p:blipFill>
        <p:spPr>
          <a:xfrm>
            <a:off x="5639238" y="2073033"/>
            <a:ext cx="3504762" cy="190476"/>
          </a:xfrm>
          <a:prstGeom prst="rect">
            <a:avLst/>
          </a:prstGeom>
        </p:spPr>
      </p:pic>
      <p:pic>
        <p:nvPicPr>
          <p:cNvPr id="8" name="图片 7"/>
          <p:cNvPicPr>
            <a:picLocks noChangeAspect="1"/>
          </p:cNvPicPr>
          <p:nvPr/>
        </p:nvPicPr>
        <p:blipFill>
          <a:blip r:embed="rId5"/>
          <a:stretch>
            <a:fillRect/>
          </a:stretch>
        </p:blipFill>
        <p:spPr>
          <a:xfrm>
            <a:off x="3851658" y="3717032"/>
            <a:ext cx="2190738" cy="1728192"/>
          </a:xfrm>
          <a:prstGeom prst="rect">
            <a:avLst/>
          </a:prstGeom>
        </p:spPr>
      </p:pic>
      <p:pic>
        <p:nvPicPr>
          <p:cNvPr id="9" name="图片 8"/>
          <p:cNvPicPr>
            <a:picLocks noChangeAspect="1"/>
          </p:cNvPicPr>
          <p:nvPr/>
        </p:nvPicPr>
        <p:blipFill>
          <a:blip r:embed="rId6"/>
          <a:stretch>
            <a:fillRect/>
          </a:stretch>
        </p:blipFill>
        <p:spPr>
          <a:xfrm>
            <a:off x="6241722" y="2991312"/>
            <a:ext cx="2663184" cy="4630488"/>
          </a:xfrm>
          <a:prstGeom prst="rect">
            <a:avLst/>
          </a:prstGeom>
        </p:spPr>
      </p:pic>
      <p:sp>
        <p:nvSpPr>
          <p:cNvPr id="10" name="箭头: 下 9"/>
          <p:cNvSpPr/>
          <p:nvPr/>
        </p:nvSpPr>
        <p:spPr bwMode="auto">
          <a:xfrm>
            <a:off x="4173310" y="2147336"/>
            <a:ext cx="329105" cy="1476753"/>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4372142" y="2620939"/>
            <a:ext cx="1005403" cy="369332"/>
          </a:xfrm>
          <a:prstGeom prst="rect">
            <a:avLst/>
          </a:prstGeom>
          <a:noFill/>
        </p:spPr>
        <p:txBody>
          <a:bodyPr wrap="none" rtlCol="0">
            <a:spAutoFit/>
          </a:bodyPr>
          <a:lstStyle/>
          <a:p>
            <a:r>
              <a:rPr lang="en-US" altLang="zh-CN" dirty="0"/>
              <a:t>1</a:t>
            </a:r>
            <a:r>
              <a:rPr lang="zh-CN" altLang="en-US" dirty="0"/>
              <a:t>级图像</a:t>
            </a:r>
          </a:p>
        </p:txBody>
      </p:sp>
      <p:sp>
        <p:nvSpPr>
          <p:cNvPr id="15" name="箭头: 下 14"/>
          <p:cNvSpPr/>
          <p:nvPr/>
        </p:nvSpPr>
        <p:spPr bwMode="auto">
          <a:xfrm>
            <a:off x="7391619" y="2315283"/>
            <a:ext cx="329105" cy="641378"/>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6" name="文本框 15"/>
          <p:cNvSpPr txBox="1"/>
          <p:nvPr/>
        </p:nvSpPr>
        <p:spPr>
          <a:xfrm>
            <a:off x="7597655" y="2353238"/>
            <a:ext cx="1133644" cy="369332"/>
          </a:xfrm>
          <a:prstGeom prst="rect">
            <a:avLst/>
          </a:prstGeom>
          <a:noFill/>
        </p:spPr>
        <p:txBody>
          <a:bodyPr wrap="none" rtlCol="0">
            <a:spAutoFit/>
          </a:bodyPr>
          <a:lstStyle/>
          <a:p>
            <a:r>
              <a:rPr lang="en-US" altLang="zh-CN" dirty="0"/>
              <a:t>RPC</a:t>
            </a:r>
            <a:r>
              <a:rPr lang="zh-CN" altLang="en-US" dirty="0"/>
              <a:t>文件</a:t>
            </a:r>
          </a:p>
        </p:txBody>
      </p:sp>
    </p:spTree>
    <p:extLst>
      <p:ext uri="{BB962C8B-B14F-4D97-AF65-F5344CB8AC3E}">
        <p14:creationId xmlns:p14="http://schemas.microsoft.com/office/powerpoint/2010/main" val="28177491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2/3/4</a:t>
            </a:r>
            <a:r>
              <a:rPr lang="zh-CN" altLang="en-US" dirty="0"/>
              <a:t>级产品</a:t>
            </a:r>
          </a:p>
        </p:txBody>
      </p:sp>
      <p:sp>
        <p:nvSpPr>
          <p:cNvPr id="3" name="矩形 2"/>
          <p:cNvSpPr/>
          <p:nvPr/>
        </p:nvSpPr>
        <p:spPr bwMode="auto">
          <a:xfrm>
            <a:off x="28553" y="3429000"/>
            <a:ext cx="4269660" cy="157644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877437"/>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2</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平均高程</a:t>
            </a:r>
            <a:r>
              <a:rPr lang="zh-CN" altLang="en-US" dirty="0">
                <a:solidFill>
                  <a:schemeClr val="accent6"/>
                </a:solidFill>
              </a:rPr>
              <a:t>进行</a:t>
            </a:r>
            <a:r>
              <a:rPr lang="zh-CN" altLang="en-US" dirty="0">
                <a:solidFill>
                  <a:srgbClr val="FF0000"/>
                </a:solidFill>
              </a:rPr>
              <a:t>几何校正</a:t>
            </a:r>
            <a:r>
              <a:rPr lang="zh-CN" altLang="en-US" dirty="0">
                <a:solidFill>
                  <a:schemeClr val="accent6"/>
                </a:solidFill>
              </a:rPr>
              <a:t>后得到的带有地理信   </a:t>
            </a:r>
            <a:r>
              <a:rPr lang="en-US" altLang="zh-CN" dirty="0">
                <a:solidFill>
                  <a:schemeClr val="accent6"/>
                </a:solidFill>
              </a:rPr>
              <a:t>	        </a:t>
            </a:r>
            <a:r>
              <a:rPr lang="zh-CN" altLang="en-US" dirty="0">
                <a:solidFill>
                  <a:schemeClr val="accent6"/>
                </a:solidFill>
              </a:rPr>
              <a:t>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3</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粗格网的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4</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精格网的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后得到的带有地理信息的产品图像</a:t>
            </a:r>
          </a:p>
        </p:txBody>
      </p:sp>
      <p:sp>
        <p:nvSpPr>
          <p:cNvPr id="7" name="矩形 6"/>
          <p:cNvSpPr/>
          <p:nvPr/>
        </p:nvSpPr>
        <p:spPr>
          <a:xfrm>
            <a:off x="4458919" y="2742415"/>
            <a:ext cx="2621230" cy="369332"/>
          </a:xfrm>
          <a:prstGeom prst="rect">
            <a:avLst/>
          </a:prstGeom>
        </p:spPr>
        <p:txBody>
          <a:bodyPr wrap="none">
            <a:spAutoFit/>
          </a:bodyPr>
          <a:lstStyle/>
          <a:p>
            <a:r>
              <a:rPr lang="zh-CN" altLang="en-US" b="1" dirty="0">
                <a:solidFill>
                  <a:srgbClr val="FF0000"/>
                </a:solidFill>
              </a:rPr>
              <a:t>实例：（</a:t>
            </a:r>
            <a:r>
              <a:rPr lang="en-US" altLang="zh-CN" b="1" dirty="0">
                <a:solidFill>
                  <a:srgbClr val="FF0000"/>
                </a:solidFill>
              </a:rPr>
              <a:t>2</a:t>
            </a:r>
            <a:r>
              <a:rPr lang="zh-CN" altLang="en-US" b="1" dirty="0">
                <a:solidFill>
                  <a:srgbClr val="FF0000"/>
                </a:solidFill>
              </a:rPr>
              <a:t>级全色图像）</a:t>
            </a:r>
            <a:endParaRPr lang="zh-CN" altLang="en-US" dirty="0">
              <a:solidFill>
                <a:srgbClr val="FF0000"/>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 y="2996952"/>
            <a:ext cx="4324298" cy="1868747"/>
          </a:xfrm>
          <a:prstGeom prst="rect">
            <a:avLst/>
          </a:prstGeom>
        </p:spPr>
      </p:pic>
      <p:pic>
        <p:nvPicPr>
          <p:cNvPr id="17" name="图片 16"/>
          <p:cNvPicPr>
            <a:picLocks noChangeAspect="1"/>
          </p:cNvPicPr>
          <p:nvPr/>
        </p:nvPicPr>
        <p:blipFill>
          <a:blip r:embed="rId3"/>
          <a:stretch>
            <a:fillRect/>
          </a:stretch>
        </p:blipFill>
        <p:spPr>
          <a:xfrm>
            <a:off x="5076056" y="3212976"/>
            <a:ext cx="3456384" cy="2926950"/>
          </a:xfrm>
          <a:prstGeom prst="rect">
            <a:avLst/>
          </a:prstGeom>
        </p:spPr>
      </p:pic>
    </p:spTree>
    <p:extLst>
      <p:ext uri="{BB962C8B-B14F-4D97-AF65-F5344CB8AC3E}">
        <p14:creationId xmlns:p14="http://schemas.microsoft.com/office/powerpoint/2010/main" val="9562530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83237260"/>
      </p:ext>
    </p:extLst>
  </p:cSld>
  <p:clrMapOvr>
    <a:masterClrMapping/>
  </p:clrMapOvr>
  <p:transition advTm="432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85237291"/>
      </p:ext>
    </p:extLst>
  </p:cSld>
  <p:clrMapOvr>
    <a:masterClrMapping/>
  </p:clrMapOvr>
  <p:transition advTm="432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31" name="TextBox 5"/>
          <p:cNvSpPr txBox="1"/>
          <p:nvPr/>
        </p:nvSpPr>
        <p:spPr>
          <a:xfrm>
            <a:off x="48429" y="979772"/>
            <a:ext cx="8820980" cy="1200329"/>
          </a:xfrm>
          <a:prstGeom prst="rect">
            <a:avLst/>
          </a:prstGeom>
          <a:noFill/>
        </p:spPr>
        <p:txBody>
          <a:bodyPr wrap="square" rtlCol="0">
            <a:spAutoFit/>
          </a:bodyPr>
          <a:lstStyle/>
          <a:p>
            <a:r>
              <a:rPr lang="en-US" altLang="zh-CN" dirty="0">
                <a:solidFill>
                  <a:schemeClr val="accent6"/>
                </a:solidFill>
              </a:rPr>
              <a:t>        Linux</a:t>
            </a:r>
            <a:r>
              <a:rPr lang="zh-CN" altLang="en-US" dirty="0">
                <a:solidFill>
                  <a:schemeClr val="accent6"/>
                </a:solidFill>
              </a:rPr>
              <a:t>环境下系统的分为三个文件夹：</a:t>
            </a:r>
            <a:r>
              <a:rPr lang="en-US" altLang="zh-CN" dirty="0">
                <a:solidFill>
                  <a:srgbClr val="FF0000"/>
                </a:solidFill>
              </a:rPr>
              <a:t>bin</a:t>
            </a:r>
            <a:r>
              <a:rPr lang="zh-CN" altLang="en-US" dirty="0">
                <a:solidFill>
                  <a:srgbClr val="FF0000"/>
                </a:solidFill>
              </a:rPr>
              <a:t>、</a:t>
            </a:r>
            <a:r>
              <a:rPr lang="en-US" altLang="zh-CN" dirty="0">
                <a:solidFill>
                  <a:srgbClr val="FF0000"/>
                </a:solidFill>
              </a:rPr>
              <a:t>lib</a:t>
            </a:r>
            <a:r>
              <a:rPr lang="zh-CN" altLang="en-US" dirty="0">
                <a:solidFill>
                  <a:srgbClr val="FF0000"/>
                </a:solidFill>
              </a:rPr>
              <a:t>和</a:t>
            </a:r>
            <a:r>
              <a:rPr lang="en-US" altLang="zh-CN" dirty="0">
                <a:solidFill>
                  <a:srgbClr val="FF0000"/>
                </a:solidFill>
              </a:rPr>
              <a:t>data</a:t>
            </a:r>
            <a:r>
              <a:rPr lang="zh-CN" altLang="en-US" dirty="0">
                <a:solidFill>
                  <a:schemeClr val="accent6"/>
                </a:solidFill>
              </a:rPr>
              <a:t>（不同的卫星文件名可能略有差异）。其中，</a:t>
            </a:r>
            <a:r>
              <a:rPr lang="en-US" altLang="zh-CN" dirty="0">
                <a:solidFill>
                  <a:srgbClr val="FF0000"/>
                </a:solidFill>
              </a:rPr>
              <a:t>bin</a:t>
            </a:r>
            <a:r>
              <a:rPr lang="zh-CN" altLang="en-US" dirty="0">
                <a:solidFill>
                  <a:schemeClr val="accent6"/>
                </a:solidFill>
              </a:rPr>
              <a:t>文件夹中保存着</a:t>
            </a:r>
            <a:r>
              <a:rPr lang="zh-CN" altLang="en-US" dirty="0">
                <a:solidFill>
                  <a:srgbClr val="FF0000"/>
                </a:solidFill>
              </a:rPr>
              <a:t>可执行程序</a:t>
            </a:r>
            <a:r>
              <a:rPr lang="zh-CN" altLang="en-US" dirty="0">
                <a:solidFill>
                  <a:schemeClr val="accent6"/>
                </a:solidFill>
              </a:rPr>
              <a:t>，</a:t>
            </a:r>
            <a:r>
              <a:rPr lang="en-US" altLang="zh-CN" dirty="0">
                <a:solidFill>
                  <a:srgbClr val="FF0000"/>
                </a:solidFill>
              </a:rPr>
              <a:t>lib</a:t>
            </a:r>
            <a:r>
              <a:rPr lang="zh-CN" altLang="en-US" dirty="0">
                <a:solidFill>
                  <a:schemeClr val="accent6"/>
                </a:solidFill>
              </a:rPr>
              <a:t>文件夹中保存着程序运行的</a:t>
            </a:r>
            <a:r>
              <a:rPr lang="zh-CN" altLang="en-US" dirty="0">
                <a:solidFill>
                  <a:srgbClr val="FF0000"/>
                </a:solidFill>
              </a:rPr>
              <a:t>动态链接库</a:t>
            </a:r>
            <a:r>
              <a:rPr lang="zh-CN" altLang="en-US" dirty="0">
                <a:solidFill>
                  <a:schemeClr val="accent6"/>
                </a:solidFill>
              </a:rPr>
              <a:t>，</a:t>
            </a:r>
            <a:r>
              <a:rPr lang="en-US" altLang="zh-CN" dirty="0">
                <a:solidFill>
                  <a:srgbClr val="FF0000"/>
                </a:solidFill>
              </a:rPr>
              <a:t>data</a:t>
            </a:r>
            <a:r>
              <a:rPr lang="zh-CN" altLang="en-US" dirty="0">
                <a:solidFill>
                  <a:schemeClr val="accent6"/>
                </a:solidFill>
              </a:rPr>
              <a:t>文件夹中保存着系统运行时的</a:t>
            </a:r>
            <a:r>
              <a:rPr lang="zh-CN" altLang="en-US" dirty="0">
                <a:solidFill>
                  <a:srgbClr val="FF0000"/>
                </a:solidFill>
              </a:rPr>
              <a:t>参数信息</a:t>
            </a:r>
            <a:r>
              <a:rPr lang="zh-CN" altLang="en-US" dirty="0">
                <a:solidFill>
                  <a:schemeClr val="accent6"/>
                </a:solidFill>
              </a:rPr>
              <a:t>。如下所示：（下面系统以</a:t>
            </a:r>
            <a:r>
              <a:rPr lang="en-US" altLang="zh-CN" dirty="0">
                <a:solidFill>
                  <a:schemeClr val="accent6"/>
                </a:solidFill>
              </a:rPr>
              <a:t>6A-1</a:t>
            </a:r>
            <a:r>
              <a:rPr lang="zh-CN" altLang="en-US" dirty="0">
                <a:solidFill>
                  <a:schemeClr val="accent6"/>
                </a:solidFill>
              </a:rPr>
              <a:t>为例）</a:t>
            </a:r>
            <a:endParaRPr lang="en-US" altLang="zh-CN" dirty="0">
              <a:solidFill>
                <a:schemeClr val="accent6"/>
              </a:solidFill>
            </a:endParaRPr>
          </a:p>
        </p:txBody>
      </p:sp>
      <p:pic>
        <p:nvPicPr>
          <p:cNvPr id="7" name="图片 6"/>
          <p:cNvPicPr>
            <a:picLocks noChangeAspect="1"/>
          </p:cNvPicPr>
          <p:nvPr/>
        </p:nvPicPr>
        <p:blipFill>
          <a:blip r:embed="rId2"/>
          <a:stretch>
            <a:fillRect/>
          </a:stretch>
        </p:blipFill>
        <p:spPr>
          <a:xfrm>
            <a:off x="179512" y="3933056"/>
            <a:ext cx="580952" cy="228571"/>
          </a:xfrm>
          <a:prstGeom prst="rect">
            <a:avLst/>
          </a:prstGeom>
        </p:spPr>
      </p:pic>
      <p:pic>
        <p:nvPicPr>
          <p:cNvPr id="11" name="图片 10"/>
          <p:cNvPicPr>
            <a:picLocks noChangeAspect="1"/>
          </p:cNvPicPr>
          <p:nvPr/>
        </p:nvPicPr>
        <p:blipFill>
          <a:blip r:embed="rId3"/>
          <a:stretch>
            <a:fillRect/>
          </a:stretch>
        </p:blipFill>
        <p:spPr>
          <a:xfrm>
            <a:off x="1115616" y="2276872"/>
            <a:ext cx="1639564" cy="4303856"/>
          </a:xfrm>
          <a:prstGeom prst="rect">
            <a:avLst/>
          </a:prstGeom>
          <a:ln>
            <a:solidFill>
              <a:schemeClr val="tx1"/>
            </a:solidFill>
          </a:ln>
        </p:spPr>
      </p:pic>
      <p:sp>
        <p:nvSpPr>
          <p:cNvPr id="12" name="箭头: 右 11"/>
          <p:cNvSpPr/>
          <p:nvPr/>
        </p:nvSpPr>
        <p:spPr bwMode="auto">
          <a:xfrm flipV="1">
            <a:off x="611560" y="3903325"/>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6" name="图片 15"/>
          <p:cNvPicPr>
            <a:picLocks noChangeAspect="1"/>
          </p:cNvPicPr>
          <p:nvPr/>
        </p:nvPicPr>
        <p:blipFill>
          <a:blip r:embed="rId4"/>
          <a:stretch>
            <a:fillRect/>
          </a:stretch>
        </p:blipFill>
        <p:spPr>
          <a:xfrm>
            <a:off x="2821567" y="2264529"/>
            <a:ext cx="1152128" cy="4365594"/>
          </a:xfrm>
          <a:prstGeom prst="rect">
            <a:avLst/>
          </a:prstGeom>
          <a:ln>
            <a:solidFill>
              <a:schemeClr val="tx1"/>
            </a:solidFill>
          </a:ln>
        </p:spPr>
      </p:pic>
      <p:pic>
        <p:nvPicPr>
          <p:cNvPr id="18" name="图片 17"/>
          <p:cNvPicPr>
            <a:picLocks noChangeAspect="1"/>
          </p:cNvPicPr>
          <p:nvPr/>
        </p:nvPicPr>
        <p:blipFill>
          <a:blip r:embed="rId5"/>
          <a:stretch>
            <a:fillRect/>
          </a:stretch>
        </p:blipFill>
        <p:spPr>
          <a:xfrm>
            <a:off x="4040082" y="2264529"/>
            <a:ext cx="1371429" cy="1209524"/>
          </a:xfrm>
          <a:prstGeom prst="rect">
            <a:avLst/>
          </a:prstGeom>
          <a:ln>
            <a:solidFill>
              <a:schemeClr val="tx1"/>
            </a:solidFill>
          </a:ln>
        </p:spPr>
      </p:pic>
      <p:sp>
        <p:nvSpPr>
          <p:cNvPr id="36" name="TextBox 5"/>
          <p:cNvSpPr txBox="1"/>
          <p:nvPr/>
        </p:nvSpPr>
        <p:spPr>
          <a:xfrm>
            <a:off x="5557408" y="2028143"/>
            <a:ext cx="3456384" cy="4801314"/>
          </a:xfrm>
          <a:prstGeom prst="rect">
            <a:avLst/>
          </a:prstGeom>
          <a:noFill/>
        </p:spPr>
        <p:txBody>
          <a:bodyPr wrap="square" rtlCol="0">
            <a:spAutoFit/>
          </a:bodyPr>
          <a:lstStyle/>
          <a:p>
            <a:r>
              <a:rPr lang="en-US" altLang="zh-CN" dirty="0">
                <a:solidFill>
                  <a:srgbClr val="FF0000"/>
                </a:solidFill>
              </a:rPr>
              <a:t>xx_exportl1</a:t>
            </a:r>
            <a:r>
              <a:rPr lang="zh-CN" altLang="en-US" dirty="0">
                <a:solidFill>
                  <a:schemeClr val="accent6"/>
                </a:solidFill>
              </a:rPr>
              <a:t>为原始数据解析的程序；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xx_simuccd</a:t>
            </a:r>
            <a:r>
              <a:rPr lang="zh-CN" altLang="en-US" dirty="0">
                <a:solidFill>
                  <a:schemeClr val="accent6"/>
                </a:solidFill>
              </a:rPr>
              <a:t>为虚拟化的程序；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xx_linetime</a:t>
            </a:r>
            <a:r>
              <a:rPr lang="zh-CN" altLang="en-US" dirty="0">
                <a:solidFill>
                  <a:schemeClr val="accent6"/>
                </a:solidFill>
              </a:rPr>
              <a:t>为行时处理程序；</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xx_proj6.sh</a:t>
            </a:r>
            <a:r>
              <a:rPr lang="zh-CN" altLang="en-US" dirty="0">
                <a:solidFill>
                  <a:schemeClr val="accent6"/>
                </a:solidFill>
              </a:rPr>
              <a:t>（这个</a:t>
            </a:r>
            <a:r>
              <a:rPr lang="en-US" altLang="zh-CN" dirty="0">
                <a:solidFill>
                  <a:schemeClr val="accent6"/>
                </a:solidFill>
              </a:rPr>
              <a:t>shell</a:t>
            </a:r>
            <a:r>
              <a:rPr lang="zh-CN" altLang="en-US" dirty="0">
                <a:solidFill>
                  <a:schemeClr val="accent6"/>
                </a:solidFill>
              </a:rPr>
              <a:t>不同卫星名称略有不同）为产品生产脚本；</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ipsJ6A01ProcessProduct</a:t>
            </a:r>
            <a:r>
              <a:rPr lang="zh-CN" altLang="en-US" dirty="0">
                <a:solidFill>
                  <a:schemeClr val="accent6"/>
                </a:solidFill>
              </a:rPr>
              <a:t>（这个程序名不同卫星略有不同）为产品生产的程序，一般已经包含在上面的脚本中了；</a:t>
            </a:r>
            <a:endParaRPr lang="en-US" altLang="zh-CN" dirty="0">
              <a:solidFill>
                <a:schemeClr val="accent6"/>
              </a:solidFill>
            </a:endParaRPr>
          </a:p>
          <a:p>
            <a:endParaRPr lang="en-US" altLang="zh-CN" dirty="0">
              <a:solidFill>
                <a:schemeClr val="accent6"/>
              </a:solidFill>
            </a:endParaRPr>
          </a:p>
          <a:p>
            <a:r>
              <a:rPr lang="en-US" altLang="zh-CN" dirty="0">
                <a:solidFill>
                  <a:srgbClr val="FF0000"/>
                </a:solidFill>
              </a:rPr>
              <a:t>RSOneConfig.xml</a:t>
            </a:r>
            <a:r>
              <a:rPr lang="zh-CN" altLang="en-US" dirty="0">
                <a:solidFill>
                  <a:schemeClr val="accent6"/>
                </a:solidFill>
              </a:rPr>
              <a:t>为系统配置文件（后面详细讲述）</a:t>
            </a:r>
            <a:endParaRPr lang="en-US" altLang="zh-CN" dirty="0">
              <a:solidFill>
                <a:schemeClr val="accent6"/>
              </a:solidFill>
            </a:endParaRPr>
          </a:p>
        </p:txBody>
      </p:sp>
    </p:spTree>
    <p:extLst>
      <p:ext uri="{BB962C8B-B14F-4D97-AF65-F5344CB8AC3E}">
        <p14:creationId xmlns:p14="http://schemas.microsoft.com/office/powerpoint/2010/main" val="4615761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5689041" y="2623845"/>
            <a:ext cx="3348880" cy="1754326"/>
          </a:xfrm>
          <a:prstGeom prst="rect">
            <a:avLst/>
          </a:prstGeom>
          <a:noFill/>
        </p:spPr>
        <p:txBody>
          <a:bodyPr wrap="square" rtlCol="0">
            <a:spAutoFit/>
          </a:bodyPr>
          <a:lstStyle/>
          <a:p>
            <a:r>
              <a:rPr lang="zh-CN" altLang="en-US" dirty="0">
                <a:solidFill>
                  <a:schemeClr val="accent6"/>
                </a:solidFill>
              </a:rPr>
              <a:t>        其中的以</a:t>
            </a:r>
            <a:r>
              <a:rPr lang="en-US" altLang="zh-CN" dirty="0" err="1">
                <a:solidFill>
                  <a:srgbClr val="FF0000"/>
                </a:solidFill>
              </a:rPr>
              <a:t>libips</a:t>
            </a:r>
            <a:r>
              <a:rPr lang="zh-CN" altLang="en-US" dirty="0">
                <a:solidFill>
                  <a:schemeClr val="accent6"/>
                </a:solidFill>
              </a:rPr>
              <a:t>开头的动态链接库都是我们小组自己的库，其他的是外部第三方库。</a:t>
            </a:r>
            <a:endParaRPr lang="en-US" altLang="zh-CN" dirty="0">
              <a:solidFill>
                <a:schemeClr val="accent6"/>
              </a:solidFill>
            </a:endParaRPr>
          </a:p>
          <a:p>
            <a:r>
              <a:rPr lang="zh-CN" altLang="en-US" dirty="0">
                <a:solidFill>
                  <a:schemeClr val="accent6"/>
                </a:solidFill>
              </a:rPr>
              <a:t>        所以在</a:t>
            </a:r>
            <a:r>
              <a:rPr lang="zh-CN" altLang="en-US" dirty="0">
                <a:solidFill>
                  <a:srgbClr val="FF0000"/>
                </a:solidFill>
              </a:rPr>
              <a:t>程序替换</a:t>
            </a:r>
            <a:r>
              <a:rPr lang="zh-CN" altLang="en-US" dirty="0">
                <a:solidFill>
                  <a:schemeClr val="accent6"/>
                </a:solidFill>
              </a:rPr>
              <a:t>时，一般情况只需要替换</a:t>
            </a:r>
            <a:r>
              <a:rPr lang="en-US" altLang="zh-CN" dirty="0" err="1">
                <a:solidFill>
                  <a:schemeClr val="accent6"/>
                </a:solidFill>
              </a:rPr>
              <a:t>libips</a:t>
            </a:r>
            <a:r>
              <a:rPr lang="zh-CN" altLang="en-US" dirty="0">
                <a:solidFill>
                  <a:schemeClr val="accent6"/>
                </a:solidFill>
              </a:rPr>
              <a:t>开头的库文件即可。</a:t>
            </a:r>
            <a:endParaRPr lang="en-US" altLang="zh-CN" dirty="0">
              <a:solidFill>
                <a:schemeClr val="accent6"/>
              </a:solidFill>
            </a:endParaRPr>
          </a:p>
        </p:txBody>
      </p:sp>
      <p:pic>
        <p:nvPicPr>
          <p:cNvPr id="3" name="图片 2"/>
          <p:cNvPicPr>
            <a:picLocks noChangeAspect="1"/>
          </p:cNvPicPr>
          <p:nvPr/>
        </p:nvPicPr>
        <p:blipFill>
          <a:blip r:embed="rId2"/>
          <a:stretch>
            <a:fillRect/>
          </a:stretch>
        </p:blipFill>
        <p:spPr>
          <a:xfrm>
            <a:off x="107504" y="3271857"/>
            <a:ext cx="457143" cy="200000"/>
          </a:xfrm>
          <a:prstGeom prst="rect">
            <a:avLst/>
          </a:prstGeom>
        </p:spPr>
      </p:pic>
      <p:pic>
        <p:nvPicPr>
          <p:cNvPr id="4" name="图片 3"/>
          <p:cNvPicPr>
            <a:picLocks noChangeAspect="1"/>
          </p:cNvPicPr>
          <p:nvPr/>
        </p:nvPicPr>
        <p:blipFill>
          <a:blip r:embed="rId3"/>
          <a:stretch>
            <a:fillRect/>
          </a:stretch>
        </p:blipFill>
        <p:spPr>
          <a:xfrm>
            <a:off x="1187624" y="1196752"/>
            <a:ext cx="1314421" cy="5301208"/>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2578921" y="1196752"/>
            <a:ext cx="1312530" cy="5309018"/>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3973398" y="1196751"/>
            <a:ext cx="1617894" cy="5319565"/>
          </a:xfrm>
          <a:prstGeom prst="rect">
            <a:avLst/>
          </a:prstGeom>
          <a:ln>
            <a:solidFill>
              <a:schemeClr val="tx1"/>
            </a:solidFill>
          </a:ln>
        </p:spPr>
      </p:pic>
    </p:spTree>
    <p:extLst>
      <p:ext uri="{BB962C8B-B14F-4D97-AF65-F5344CB8AC3E}">
        <p14:creationId xmlns:p14="http://schemas.microsoft.com/office/powerpoint/2010/main" val="32799940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8386" y="3271857"/>
            <a:ext cx="561905" cy="200000"/>
          </a:xfrm>
          <a:prstGeom prst="rect">
            <a:avLst/>
          </a:prstGeom>
        </p:spPr>
      </p:pic>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242335" y="4365104"/>
            <a:ext cx="2745489" cy="1569660"/>
          </a:xfrm>
          <a:prstGeom prst="rect">
            <a:avLst/>
          </a:prstGeom>
          <a:noFill/>
          <a:ln>
            <a:solidFill>
              <a:schemeClr val="tx1"/>
            </a:solidFill>
          </a:ln>
        </p:spPr>
        <p:txBody>
          <a:bodyPr wrap="square" rtlCol="0">
            <a:spAutoFit/>
          </a:bodyPr>
          <a:lstStyle/>
          <a:p>
            <a:r>
              <a:rPr lang="en-US" altLang="zh-CN" sz="1600" dirty="0" err="1">
                <a:solidFill>
                  <a:srgbClr val="FF0000"/>
                </a:solidFill>
              </a:rPr>
              <a:t>eopc</a:t>
            </a:r>
            <a:r>
              <a:rPr lang="zh-CN" altLang="en-US" sz="1600" dirty="0">
                <a:solidFill>
                  <a:schemeClr val="accent6"/>
                </a:solidFill>
              </a:rPr>
              <a:t>文件夹中为地球定向参数；</a:t>
            </a:r>
            <a:endParaRPr lang="en-US" altLang="zh-CN" sz="1600" dirty="0">
              <a:solidFill>
                <a:schemeClr val="accent6"/>
              </a:solidFill>
            </a:endParaRPr>
          </a:p>
          <a:p>
            <a:endParaRPr lang="en-US" altLang="zh-CN" sz="1600" dirty="0">
              <a:solidFill>
                <a:schemeClr val="accent6"/>
              </a:solidFill>
            </a:endParaRPr>
          </a:p>
          <a:p>
            <a:r>
              <a:rPr lang="zh-CN" altLang="en-US" sz="1600" dirty="0">
                <a:solidFill>
                  <a:schemeClr val="accent6"/>
                </a:solidFill>
              </a:rPr>
              <a:t>以</a:t>
            </a:r>
            <a:r>
              <a:rPr lang="zh-CN" altLang="en-US" sz="1600" dirty="0">
                <a:solidFill>
                  <a:srgbClr val="FF0000"/>
                </a:solidFill>
              </a:rPr>
              <a:t>卫星名命名</a:t>
            </a:r>
            <a:r>
              <a:rPr lang="zh-CN" altLang="en-US" sz="1600" dirty="0">
                <a:solidFill>
                  <a:schemeClr val="accent6"/>
                </a:solidFill>
              </a:rPr>
              <a:t>（</a:t>
            </a:r>
            <a:r>
              <a:rPr lang="en-US" altLang="zh-CN" sz="1600" dirty="0">
                <a:solidFill>
                  <a:schemeClr val="accent6"/>
                </a:solidFill>
              </a:rPr>
              <a:t>6A-1</a:t>
            </a:r>
            <a:r>
              <a:rPr lang="zh-CN" altLang="en-US" sz="1600" dirty="0">
                <a:solidFill>
                  <a:schemeClr val="accent6"/>
                </a:solidFill>
              </a:rPr>
              <a:t>）的文件夹中保存着系统中针对这颗卫星载荷的所有参数。</a:t>
            </a:r>
            <a:endParaRPr lang="en-US" altLang="zh-CN" sz="1600" dirty="0">
              <a:solidFill>
                <a:schemeClr val="accent6"/>
              </a:solidFill>
            </a:endParaRPr>
          </a:p>
        </p:txBody>
      </p:sp>
      <p:pic>
        <p:nvPicPr>
          <p:cNvPr id="8" name="图片 7"/>
          <p:cNvPicPr>
            <a:picLocks noChangeAspect="1"/>
          </p:cNvPicPr>
          <p:nvPr/>
        </p:nvPicPr>
        <p:blipFill>
          <a:blip r:embed="rId3"/>
          <a:stretch>
            <a:fillRect/>
          </a:stretch>
        </p:blipFill>
        <p:spPr>
          <a:xfrm>
            <a:off x="1259632" y="2752809"/>
            <a:ext cx="657143" cy="1238095"/>
          </a:xfrm>
          <a:prstGeom prst="rect">
            <a:avLst/>
          </a:prstGeom>
        </p:spPr>
      </p:pic>
      <p:cxnSp>
        <p:nvCxnSpPr>
          <p:cNvPr id="10" name="直接箭头连接符 9"/>
          <p:cNvCxnSpPr>
            <a:endCxn id="8" idx="2"/>
          </p:cNvCxnSpPr>
          <p:nvPr/>
        </p:nvCxnSpPr>
        <p:spPr bwMode="auto">
          <a:xfrm flipV="1">
            <a:off x="1588203" y="3990904"/>
            <a:ext cx="1" cy="3021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箭头: 右 10"/>
          <p:cNvSpPr/>
          <p:nvPr/>
        </p:nvSpPr>
        <p:spPr bwMode="auto">
          <a:xfrm>
            <a:off x="1916775" y="3717032"/>
            <a:ext cx="1143057"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3" name="图片 12"/>
          <p:cNvPicPr>
            <a:picLocks noChangeAspect="1"/>
          </p:cNvPicPr>
          <p:nvPr/>
        </p:nvPicPr>
        <p:blipFill>
          <a:blip r:embed="rId4"/>
          <a:stretch>
            <a:fillRect/>
          </a:stretch>
        </p:blipFill>
        <p:spPr>
          <a:xfrm>
            <a:off x="3131839" y="764560"/>
            <a:ext cx="742857" cy="3180952"/>
          </a:xfrm>
          <a:prstGeom prst="rect">
            <a:avLst/>
          </a:prstGeom>
        </p:spPr>
      </p:pic>
      <p:sp>
        <p:nvSpPr>
          <p:cNvPr id="15" name="TextBox 5"/>
          <p:cNvSpPr txBox="1"/>
          <p:nvPr/>
        </p:nvSpPr>
        <p:spPr>
          <a:xfrm>
            <a:off x="3194238" y="4293096"/>
            <a:ext cx="3033946" cy="2554545"/>
          </a:xfrm>
          <a:prstGeom prst="rect">
            <a:avLst/>
          </a:prstGeom>
          <a:noFill/>
          <a:ln>
            <a:solidFill>
              <a:schemeClr val="tx1"/>
            </a:solidFill>
          </a:ln>
        </p:spPr>
        <p:txBody>
          <a:bodyPr wrap="square" rtlCol="0">
            <a:spAutoFit/>
          </a:bodyPr>
          <a:lstStyle/>
          <a:p>
            <a:r>
              <a:rPr lang="zh-CN" altLang="en-US" sz="1600" dirty="0">
                <a:solidFill>
                  <a:schemeClr val="accent6"/>
                </a:solidFill>
              </a:rPr>
              <a:t>每个载荷均对应一个文件夹。其中，</a:t>
            </a:r>
            <a:r>
              <a:rPr lang="en-US" altLang="zh-CN" sz="1600" dirty="0">
                <a:solidFill>
                  <a:srgbClr val="FF0000"/>
                </a:solidFill>
              </a:rPr>
              <a:t>A/B</a:t>
            </a:r>
            <a:r>
              <a:rPr lang="zh-CN" altLang="en-US" sz="1600" dirty="0">
                <a:solidFill>
                  <a:schemeClr val="accent6"/>
                </a:solidFill>
              </a:rPr>
              <a:t>表示</a:t>
            </a:r>
            <a:r>
              <a:rPr lang="en-US" altLang="zh-CN" sz="1600" dirty="0">
                <a:solidFill>
                  <a:schemeClr val="accent6"/>
                </a:solidFill>
              </a:rPr>
              <a:t>A</a:t>
            </a:r>
            <a:r>
              <a:rPr lang="zh-CN" altLang="en-US" sz="1600" dirty="0">
                <a:solidFill>
                  <a:schemeClr val="accent6"/>
                </a:solidFill>
              </a:rPr>
              <a:t>和</a:t>
            </a:r>
            <a:r>
              <a:rPr lang="en-US" altLang="zh-CN" sz="1600" dirty="0">
                <a:solidFill>
                  <a:schemeClr val="accent6"/>
                </a:solidFill>
              </a:rPr>
              <a:t>B</a:t>
            </a:r>
            <a:r>
              <a:rPr lang="zh-CN" altLang="en-US" sz="1600" dirty="0">
                <a:solidFill>
                  <a:schemeClr val="accent6"/>
                </a:solidFill>
              </a:rPr>
              <a:t>相机（</a:t>
            </a:r>
            <a:r>
              <a:rPr lang="en-US" altLang="zh-CN" sz="1600" dirty="0">
                <a:solidFill>
                  <a:schemeClr val="accent6"/>
                </a:solidFill>
              </a:rPr>
              <a:t>6A-1</a:t>
            </a:r>
            <a:r>
              <a:rPr lang="zh-CN" altLang="en-US" sz="1600" dirty="0">
                <a:solidFill>
                  <a:schemeClr val="accent6"/>
                </a:solidFill>
              </a:rPr>
              <a:t>星是双相机）；</a:t>
            </a:r>
            <a:r>
              <a:rPr lang="en-US" altLang="zh-CN" sz="1600" dirty="0">
                <a:solidFill>
                  <a:srgbClr val="FF0000"/>
                </a:solidFill>
              </a:rPr>
              <a:t>CCD/MSS</a:t>
            </a:r>
            <a:r>
              <a:rPr lang="zh-CN" altLang="en-US" sz="1600" dirty="0">
                <a:solidFill>
                  <a:schemeClr val="accent6"/>
                </a:solidFill>
              </a:rPr>
              <a:t>表示全色和多光谱；</a:t>
            </a:r>
            <a:endParaRPr lang="en-US" altLang="zh-CN" sz="1600" dirty="0">
              <a:solidFill>
                <a:schemeClr val="accent6"/>
              </a:solidFill>
            </a:endParaRPr>
          </a:p>
          <a:p>
            <a:r>
              <a:rPr lang="en-US" altLang="zh-CN" sz="1600" dirty="0">
                <a:solidFill>
                  <a:srgbClr val="FF0000"/>
                </a:solidFill>
              </a:rPr>
              <a:t>MSS</a:t>
            </a:r>
            <a:r>
              <a:rPr lang="zh-CN" altLang="en-US" sz="1600" dirty="0">
                <a:solidFill>
                  <a:schemeClr val="accent6"/>
                </a:solidFill>
              </a:rPr>
              <a:t>后面的</a:t>
            </a:r>
            <a:r>
              <a:rPr lang="en-US" altLang="zh-CN" sz="1600" dirty="0">
                <a:solidFill>
                  <a:srgbClr val="FF0000"/>
                </a:solidFill>
              </a:rPr>
              <a:t>1/2/3/4</a:t>
            </a:r>
            <a:r>
              <a:rPr lang="zh-CN" altLang="en-US" sz="1600" dirty="0">
                <a:solidFill>
                  <a:schemeClr val="accent6"/>
                </a:solidFill>
              </a:rPr>
              <a:t>表示的是不同的波段，每个波段都有一个文件夹；</a:t>
            </a:r>
            <a:endParaRPr lang="en-US" altLang="zh-CN" sz="1600" dirty="0">
              <a:solidFill>
                <a:schemeClr val="accent6"/>
              </a:solidFill>
            </a:endParaRPr>
          </a:p>
          <a:p>
            <a:r>
              <a:rPr lang="en-US" altLang="zh-CN" sz="1600" dirty="0">
                <a:solidFill>
                  <a:schemeClr val="accent6"/>
                </a:solidFill>
              </a:rPr>
              <a:t>MSS</a:t>
            </a:r>
            <a:r>
              <a:rPr lang="zh-CN" altLang="en-US" sz="1600" dirty="0">
                <a:solidFill>
                  <a:schemeClr val="accent6"/>
                </a:solidFill>
              </a:rPr>
              <a:t>后面没有数字（</a:t>
            </a:r>
            <a:r>
              <a:rPr lang="zh-CN" altLang="en-US" sz="1600" dirty="0">
                <a:solidFill>
                  <a:srgbClr val="FF0000"/>
                </a:solidFill>
              </a:rPr>
              <a:t>如</a:t>
            </a:r>
            <a:r>
              <a:rPr lang="en-US" altLang="zh-CN" sz="1600" dirty="0">
                <a:solidFill>
                  <a:srgbClr val="FF0000"/>
                </a:solidFill>
              </a:rPr>
              <a:t>MSS-A</a:t>
            </a:r>
            <a:r>
              <a:rPr lang="zh-CN" altLang="en-US" sz="1600" dirty="0">
                <a:solidFill>
                  <a:schemeClr val="accent6"/>
                </a:solidFill>
              </a:rPr>
              <a:t>）是保存的虚拟化相机的参数和相机配置文件；</a:t>
            </a:r>
            <a:endParaRPr lang="en-US" altLang="zh-CN" sz="1600" dirty="0">
              <a:solidFill>
                <a:schemeClr val="accent6"/>
              </a:solidFill>
            </a:endParaRPr>
          </a:p>
        </p:txBody>
      </p:sp>
      <p:cxnSp>
        <p:nvCxnSpPr>
          <p:cNvPr id="16" name="直接箭头连接符 15"/>
          <p:cNvCxnSpPr>
            <a:cxnSpLocks/>
          </p:cNvCxnSpPr>
          <p:nvPr/>
        </p:nvCxnSpPr>
        <p:spPr bwMode="auto">
          <a:xfrm flipV="1">
            <a:off x="3464008" y="3990904"/>
            <a:ext cx="0" cy="2231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图片 13"/>
          <p:cNvPicPr>
            <a:picLocks noChangeAspect="1"/>
          </p:cNvPicPr>
          <p:nvPr/>
        </p:nvPicPr>
        <p:blipFill>
          <a:blip r:embed="rId5"/>
          <a:stretch>
            <a:fillRect/>
          </a:stretch>
        </p:blipFill>
        <p:spPr>
          <a:xfrm>
            <a:off x="4716016" y="75713"/>
            <a:ext cx="1295238" cy="2057143"/>
          </a:xfrm>
          <a:prstGeom prst="rect">
            <a:avLst/>
          </a:prstGeom>
        </p:spPr>
      </p:pic>
      <p:sp>
        <p:nvSpPr>
          <p:cNvPr id="18" name="箭头: 右 17"/>
          <p:cNvSpPr/>
          <p:nvPr/>
        </p:nvSpPr>
        <p:spPr bwMode="auto">
          <a:xfrm>
            <a:off x="3923928" y="938351"/>
            <a:ext cx="792088"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6300192" y="34397"/>
            <a:ext cx="2736304" cy="5509200"/>
          </a:xfrm>
          <a:prstGeom prst="rect">
            <a:avLst/>
          </a:prstGeom>
          <a:noFill/>
          <a:ln>
            <a:solidFill>
              <a:schemeClr val="tx1"/>
            </a:solidFill>
          </a:ln>
        </p:spPr>
        <p:txBody>
          <a:bodyPr wrap="square" rtlCol="0">
            <a:spAutoFit/>
          </a:bodyPr>
          <a:lstStyle/>
          <a:p>
            <a:r>
              <a:rPr lang="zh-CN" altLang="en-US" sz="1600" dirty="0">
                <a:solidFill>
                  <a:schemeClr val="bg1"/>
                </a:solidFill>
              </a:rPr>
              <a:t>全色的相机配置文件：</a:t>
            </a:r>
            <a:endParaRPr lang="en-US" altLang="zh-CN" sz="1600" dirty="0">
              <a:solidFill>
                <a:schemeClr val="bg1"/>
              </a:solidFill>
            </a:endParaRPr>
          </a:p>
          <a:p>
            <a:r>
              <a:rPr lang="en-US" altLang="zh-CN" sz="1600" dirty="0">
                <a:solidFill>
                  <a:srgbClr val="FF0000"/>
                </a:solidFill>
              </a:rPr>
              <a:t>camera-</a:t>
            </a:r>
            <a:r>
              <a:rPr lang="en-US" altLang="zh-CN" sz="1600" dirty="0" err="1">
                <a:solidFill>
                  <a:srgbClr val="FF0000"/>
                </a:solidFill>
              </a:rPr>
              <a:t>simu.cof</a:t>
            </a:r>
            <a:r>
              <a:rPr lang="zh-CN" altLang="en-US" sz="1600" dirty="0">
                <a:solidFill>
                  <a:srgbClr val="FF0000"/>
                </a:solidFill>
              </a:rPr>
              <a:t>：</a:t>
            </a:r>
            <a:r>
              <a:rPr lang="zh-CN" altLang="en-US" sz="1600" dirty="0">
                <a:solidFill>
                  <a:schemeClr val="bg1"/>
                </a:solidFill>
              </a:rPr>
              <a:t>相机虚拟化配置参数；</a:t>
            </a:r>
            <a:endParaRPr lang="en-US" altLang="zh-CN" sz="1600" dirty="0">
              <a:solidFill>
                <a:schemeClr val="bg1"/>
              </a:solidFill>
            </a:endParaRPr>
          </a:p>
          <a:p>
            <a:r>
              <a:rPr lang="en-US" altLang="zh-CN" sz="1600" dirty="0" err="1">
                <a:solidFill>
                  <a:srgbClr val="FF0000"/>
                </a:solidFill>
              </a:rPr>
              <a:t>Camera.conf</a:t>
            </a:r>
            <a:r>
              <a:rPr lang="zh-CN" altLang="en-US" sz="1600" dirty="0">
                <a:solidFill>
                  <a:srgbClr val="FF0000"/>
                </a:solidFill>
              </a:rPr>
              <a:t>：</a:t>
            </a:r>
            <a:r>
              <a:rPr lang="zh-CN" altLang="en-US" sz="1600" dirty="0">
                <a:solidFill>
                  <a:schemeClr val="accent6"/>
                </a:solidFill>
              </a:rPr>
              <a:t>相机配置参数；</a:t>
            </a:r>
            <a:endParaRPr lang="en-US" altLang="zh-CN" sz="1600" dirty="0">
              <a:solidFill>
                <a:schemeClr val="accent6"/>
              </a:solidFill>
            </a:endParaRPr>
          </a:p>
          <a:p>
            <a:r>
              <a:rPr lang="en-US" altLang="zh-CN" sz="1600" dirty="0" err="1">
                <a:solidFill>
                  <a:srgbClr val="FF0000"/>
                </a:solidFill>
              </a:rPr>
              <a:t>mosaic.conf</a:t>
            </a:r>
            <a:r>
              <a:rPr lang="zh-CN" altLang="en-US" sz="1600" dirty="0">
                <a:solidFill>
                  <a:srgbClr val="FF0000"/>
                </a:solidFill>
              </a:rPr>
              <a:t>：</a:t>
            </a:r>
            <a:r>
              <a:rPr lang="zh-CN" altLang="en-US" sz="1600" dirty="0">
                <a:solidFill>
                  <a:schemeClr val="accent6"/>
                </a:solidFill>
              </a:rPr>
              <a:t>拼接配置参数；</a:t>
            </a:r>
            <a:endParaRPr lang="en-US" altLang="zh-CN" sz="1600" dirty="0">
              <a:solidFill>
                <a:schemeClr val="accent6"/>
              </a:solidFill>
            </a:endParaRPr>
          </a:p>
          <a:p>
            <a:r>
              <a:rPr lang="en-US" altLang="zh-CN" sz="1600" dirty="0" err="1">
                <a:solidFill>
                  <a:srgbClr val="FF0000"/>
                </a:solidFill>
              </a:rPr>
              <a:t>mosaic.simu.conf</a:t>
            </a:r>
            <a:r>
              <a:rPr lang="zh-CN" altLang="en-US" sz="1600" dirty="0">
                <a:solidFill>
                  <a:srgbClr val="FF0000"/>
                </a:solidFill>
              </a:rPr>
              <a:t>：</a:t>
            </a:r>
            <a:r>
              <a:rPr lang="zh-CN" altLang="en-US" sz="1600" dirty="0">
                <a:solidFill>
                  <a:schemeClr val="accent6"/>
                </a:solidFill>
              </a:rPr>
              <a:t>虚拟化拼接配置参数；</a:t>
            </a:r>
            <a:endParaRPr lang="en-US" altLang="zh-CN" sz="1600" dirty="0">
              <a:solidFill>
                <a:schemeClr val="accent6"/>
              </a:solidFill>
            </a:endParaRPr>
          </a:p>
          <a:p>
            <a:r>
              <a:rPr lang="en-US" altLang="zh-CN" sz="1600" dirty="0" err="1">
                <a:solidFill>
                  <a:srgbClr val="FF0000"/>
                </a:solidFill>
              </a:rPr>
              <a:t>process.conf</a:t>
            </a:r>
            <a:r>
              <a:rPr lang="zh-CN" altLang="en-US" sz="1600" dirty="0">
                <a:solidFill>
                  <a:srgbClr val="FF0000"/>
                </a:solidFill>
              </a:rPr>
              <a:t>：</a:t>
            </a:r>
            <a:r>
              <a:rPr lang="zh-CN" altLang="en-US" sz="1600" dirty="0">
                <a:solidFill>
                  <a:schemeClr val="accent6"/>
                </a:solidFill>
              </a:rPr>
              <a:t>系统生产时本载荷的配置参数；</a:t>
            </a:r>
            <a:endParaRPr lang="en-US" altLang="zh-CN" sz="1600" dirty="0">
              <a:solidFill>
                <a:schemeClr val="accent6"/>
              </a:solidFill>
            </a:endParaRPr>
          </a:p>
          <a:p>
            <a:r>
              <a:rPr lang="en-US" altLang="zh-CN" sz="1600" dirty="0" err="1">
                <a:solidFill>
                  <a:srgbClr val="FF0000"/>
                </a:solidFill>
              </a:rPr>
              <a:t>process.gpu.conf</a:t>
            </a:r>
            <a:r>
              <a:rPr lang="zh-CN" altLang="en-US" sz="1600" dirty="0">
                <a:solidFill>
                  <a:srgbClr val="FF0000"/>
                </a:solidFill>
              </a:rPr>
              <a:t>：</a:t>
            </a:r>
            <a:r>
              <a:rPr lang="zh-CN" altLang="en-US" sz="1600" dirty="0">
                <a:solidFill>
                  <a:schemeClr val="accent6"/>
                </a:solidFill>
              </a:rPr>
              <a:t>系统生产时本载荷</a:t>
            </a:r>
            <a:r>
              <a:rPr lang="en-US" altLang="zh-CN" sz="1600" dirty="0">
                <a:solidFill>
                  <a:schemeClr val="accent6"/>
                </a:solidFill>
              </a:rPr>
              <a:t>GPU</a:t>
            </a:r>
            <a:r>
              <a:rPr lang="zh-CN" altLang="en-US" sz="1600" dirty="0">
                <a:solidFill>
                  <a:schemeClr val="accent6"/>
                </a:solidFill>
              </a:rPr>
              <a:t>的配置参数；</a:t>
            </a:r>
            <a:endParaRPr lang="en-US" altLang="zh-CN" sz="1600" dirty="0">
              <a:solidFill>
                <a:schemeClr val="accent6"/>
              </a:solidFill>
            </a:endParaRPr>
          </a:p>
          <a:p>
            <a:r>
              <a:rPr lang="en-US" altLang="zh-CN" sz="1600" dirty="0" err="1">
                <a:solidFill>
                  <a:srgbClr val="FF0000"/>
                </a:solidFill>
              </a:rPr>
              <a:t>radio.conf</a:t>
            </a:r>
            <a:r>
              <a:rPr lang="zh-CN" altLang="en-US" sz="1600" dirty="0">
                <a:solidFill>
                  <a:srgbClr val="FF0000"/>
                </a:solidFill>
              </a:rPr>
              <a:t>：</a:t>
            </a:r>
            <a:r>
              <a:rPr lang="zh-CN" altLang="en-US" sz="1600" dirty="0">
                <a:solidFill>
                  <a:schemeClr val="accent6"/>
                </a:solidFill>
              </a:rPr>
              <a:t>本载荷辐射处理配置参数；</a:t>
            </a:r>
            <a:endParaRPr lang="en-US" altLang="zh-CN" sz="1600" dirty="0">
              <a:solidFill>
                <a:schemeClr val="accent6"/>
              </a:solidFill>
            </a:endParaRPr>
          </a:p>
          <a:p>
            <a:r>
              <a:rPr lang="en-US" altLang="zh-CN" sz="1600" dirty="0">
                <a:solidFill>
                  <a:srgbClr val="FF0000"/>
                </a:solidFill>
              </a:rPr>
              <a:t>camera</a:t>
            </a:r>
            <a:r>
              <a:rPr lang="zh-CN" altLang="en-US" sz="1600" dirty="0">
                <a:solidFill>
                  <a:srgbClr val="FF0000"/>
                </a:solidFill>
              </a:rPr>
              <a:t>文件夹</a:t>
            </a:r>
            <a:r>
              <a:rPr lang="zh-CN" altLang="en-US" sz="1600" dirty="0">
                <a:solidFill>
                  <a:schemeClr val="accent6"/>
                </a:solidFill>
              </a:rPr>
              <a:t>：保存相机几何定标参数文件；</a:t>
            </a:r>
            <a:endParaRPr lang="en-US" altLang="zh-CN" sz="1600" dirty="0">
              <a:solidFill>
                <a:schemeClr val="accent6"/>
              </a:solidFill>
            </a:endParaRPr>
          </a:p>
          <a:p>
            <a:r>
              <a:rPr lang="en-US" altLang="zh-CN" sz="1600" dirty="0" err="1">
                <a:solidFill>
                  <a:srgbClr val="FF0000"/>
                </a:solidFill>
              </a:rPr>
              <a:t>mtf</a:t>
            </a:r>
            <a:r>
              <a:rPr lang="zh-CN" altLang="en-US" sz="1600" dirty="0">
                <a:solidFill>
                  <a:srgbClr val="FF0000"/>
                </a:solidFill>
              </a:rPr>
              <a:t>文件夹：</a:t>
            </a:r>
            <a:r>
              <a:rPr lang="zh-CN" altLang="en-US" sz="1600" dirty="0">
                <a:solidFill>
                  <a:schemeClr val="accent6"/>
                </a:solidFill>
              </a:rPr>
              <a:t>保存相机</a:t>
            </a:r>
            <a:r>
              <a:rPr lang="en-US" altLang="zh-CN" sz="1600" dirty="0" err="1">
                <a:solidFill>
                  <a:schemeClr val="accent6"/>
                </a:solidFill>
              </a:rPr>
              <a:t>mtf</a:t>
            </a:r>
            <a:r>
              <a:rPr lang="zh-CN" altLang="en-US" sz="1600" dirty="0">
                <a:solidFill>
                  <a:schemeClr val="accent6"/>
                </a:solidFill>
              </a:rPr>
              <a:t>补偿参数文件；</a:t>
            </a:r>
            <a:endParaRPr lang="en-US" altLang="zh-CN" sz="1600" dirty="0">
              <a:solidFill>
                <a:schemeClr val="accent6"/>
              </a:solidFill>
            </a:endParaRPr>
          </a:p>
          <a:p>
            <a:r>
              <a:rPr lang="en-US" altLang="zh-CN" sz="1600" dirty="0">
                <a:solidFill>
                  <a:srgbClr val="FF0000"/>
                </a:solidFill>
              </a:rPr>
              <a:t>rad</a:t>
            </a:r>
            <a:r>
              <a:rPr lang="zh-CN" altLang="en-US" sz="1600" dirty="0">
                <a:solidFill>
                  <a:srgbClr val="FF0000"/>
                </a:solidFill>
              </a:rPr>
              <a:t>文件夹：</a:t>
            </a:r>
            <a:r>
              <a:rPr lang="zh-CN" altLang="en-US" sz="1600" dirty="0">
                <a:solidFill>
                  <a:schemeClr val="accent6"/>
                </a:solidFill>
              </a:rPr>
              <a:t>保存相机辐射校正系数文件；</a:t>
            </a:r>
            <a:endParaRPr lang="en-US" altLang="zh-CN" sz="1600" dirty="0">
              <a:solidFill>
                <a:schemeClr val="accent6"/>
              </a:solidFill>
            </a:endParaRPr>
          </a:p>
          <a:p>
            <a:r>
              <a:rPr lang="en-US" altLang="zh-CN" sz="1600" dirty="0" err="1">
                <a:solidFill>
                  <a:srgbClr val="FF0000"/>
                </a:solidFill>
              </a:rPr>
              <a:t>register.conf</a:t>
            </a:r>
            <a:r>
              <a:rPr lang="zh-CN" altLang="en-US" sz="1600" dirty="0">
                <a:solidFill>
                  <a:schemeClr val="accent6"/>
                </a:solidFill>
              </a:rPr>
              <a:t>（只有多光谱有）：波段配准参数。</a:t>
            </a:r>
            <a:endParaRPr lang="en-US" altLang="zh-CN" sz="1600" dirty="0">
              <a:solidFill>
                <a:schemeClr val="accent6"/>
              </a:solidFill>
            </a:endParaRPr>
          </a:p>
        </p:txBody>
      </p:sp>
      <p:cxnSp>
        <p:nvCxnSpPr>
          <p:cNvPr id="22" name="直接箭头连接符 21"/>
          <p:cNvCxnSpPr>
            <a:cxnSpLocks/>
          </p:cNvCxnSpPr>
          <p:nvPr/>
        </p:nvCxnSpPr>
        <p:spPr bwMode="auto">
          <a:xfrm flipH="1">
            <a:off x="5940152" y="126876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466836" y="6243247"/>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22202984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4" name="图片 13"/>
          <p:cNvPicPr>
            <a:picLocks noChangeAspect="1"/>
          </p:cNvPicPr>
          <p:nvPr/>
        </p:nvPicPr>
        <p:blipFill>
          <a:blip r:embed="rId2"/>
          <a:stretch>
            <a:fillRect/>
          </a:stretch>
        </p:blipFill>
        <p:spPr>
          <a:xfrm>
            <a:off x="827584" y="2271957"/>
            <a:ext cx="1295238" cy="2057143"/>
          </a:xfrm>
          <a:prstGeom prst="rect">
            <a:avLst/>
          </a:prstGeom>
        </p:spPr>
      </p:pic>
      <p:sp>
        <p:nvSpPr>
          <p:cNvPr id="12" name="箭头: 右 11"/>
          <p:cNvSpPr/>
          <p:nvPr/>
        </p:nvSpPr>
        <p:spPr bwMode="auto">
          <a:xfrm rot="20120497" flipV="1">
            <a:off x="1442875" y="203707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4733951" y="950416"/>
            <a:ext cx="2736304" cy="1569660"/>
          </a:xfrm>
          <a:prstGeom prst="rect">
            <a:avLst/>
          </a:prstGeom>
          <a:noFill/>
          <a:ln>
            <a:solidFill>
              <a:schemeClr val="tx1"/>
            </a:solidFill>
          </a:ln>
        </p:spPr>
        <p:txBody>
          <a:bodyPr wrap="square" rtlCol="0">
            <a:spAutoFit/>
          </a:bodyPr>
          <a:lstStyle/>
          <a:p>
            <a:r>
              <a:rPr lang="zh-CN" altLang="en-US" sz="1600" dirty="0">
                <a:solidFill>
                  <a:srgbClr val="FF0000"/>
                </a:solidFill>
              </a:rPr>
              <a:t>几何定标</a:t>
            </a:r>
            <a:r>
              <a:rPr lang="zh-CN" altLang="en-US" sz="1600" dirty="0"/>
              <a:t>参数文件，以</a:t>
            </a:r>
            <a:r>
              <a:rPr lang="zh-CN" altLang="en-US" sz="1600" dirty="0">
                <a:solidFill>
                  <a:srgbClr val="FF0000"/>
                </a:solidFill>
              </a:rPr>
              <a:t>时间</a:t>
            </a:r>
            <a:r>
              <a:rPr lang="zh-CN" altLang="en-US" sz="1600" dirty="0"/>
              <a:t>命名。产品生产时会找到与产品拍摄时间最近的参数进行生产。该参数文件具体内容和得到方法见</a:t>
            </a:r>
            <a:r>
              <a:rPr lang="en-US" altLang="zh-CN" sz="1600" dirty="0"/>
              <a:t>《</a:t>
            </a:r>
            <a:r>
              <a:rPr lang="zh-CN" altLang="en-US" sz="1600" dirty="0"/>
              <a:t>小组培训材料</a:t>
            </a:r>
            <a:r>
              <a:rPr lang="en-US" altLang="zh-CN" sz="1600" dirty="0"/>
              <a:t>2--</a:t>
            </a:r>
            <a:r>
              <a:rPr lang="zh-CN" altLang="en-US" sz="1600" dirty="0"/>
              <a:t>光学几何定标</a:t>
            </a:r>
            <a:r>
              <a:rPr lang="en-US" altLang="zh-CN" sz="1600" dirty="0"/>
              <a:t>》</a:t>
            </a:r>
            <a:r>
              <a:rPr lang="zh-CN" altLang="en-US" sz="1600" dirty="0"/>
              <a:t>。</a:t>
            </a:r>
            <a:endParaRPr lang="en-US" altLang="zh-CN" sz="1600" dirty="0"/>
          </a:p>
        </p:txBody>
      </p:sp>
      <p:cxnSp>
        <p:nvCxnSpPr>
          <p:cNvPr id="22" name="直接箭头连接符 21"/>
          <p:cNvCxnSpPr>
            <a:cxnSpLocks/>
          </p:cNvCxnSpPr>
          <p:nvPr/>
        </p:nvCxnSpPr>
        <p:spPr bwMode="auto">
          <a:xfrm flipH="1">
            <a:off x="4373911" y="141059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pic>
        <p:nvPicPr>
          <p:cNvPr id="4" name="图片 3"/>
          <p:cNvPicPr>
            <a:picLocks noChangeAspect="1"/>
          </p:cNvPicPr>
          <p:nvPr/>
        </p:nvPicPr>
        <p:blipFill>
          <a:blip r:embed="rId3"/>
          <a:stretch>
            <a:fillRect/>
          </a:stretch>
        </p:blipFill>
        <p:spPr>
          <a:xfrm>
            <a:off x="2654790" y="825918"/>
            <a:ext cx="1647619" cy="1600000"/>
          </a:xfrm>
          <a:prstGeom prst="rect">
            <a:avLst/>
          </a:prstGeom>
          <a:ln>
            <a:solidFill>
              <a:schemeClr val="tx1"/>
            </a:solidFill>
          </a:ln>
        </p:spPr>
      </p:pic>
      <p:sp>
        <p:nvSpPr>
          <p:cNvPr id="19" name="箭头: 右 18"/>
          <p:cNvSpPr/>
          <p:nvPr/>
        </p:nvSpPr>
        <p:spPr bwMode="auto">
          <a:xfrm rot="264555" flipV="1">
            <a:off x="1364203" y="256101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5" name="图片 4"/>
          <p:cNvPicPr>
            <a:picLocks noChangeAspect="1"/>
          </p:cNvPicPr>
          <p:nvPr/>
        </p:nvPicPr>
        <p:blipFill>
          <a:blip r:embed="rId4"/>
          <a:stretch>
            <a:fillRect/>
          </a:stretch>
        </p:blipFill>
        <p:spPr>
          <a:xfrm>
            <a:off x="2583927" y="2518513"/>
            <a:ext cx="1828571" cy="666667"/>
          </a:xfrm>
          <a:prstGeom prst="rect">
            <a:avLst/>
          </a:prstGeom>
          <a:ln>
            <a:solidFill>
              <a:schemeClr val="tx1"/>
            </a:solidFill>
          </a:ln>
        </p:spPr>
      </p:pic>
      <p:sp>
        <p:nvSpPr>
          <p:cNvPr id="20" name="TextBox 5"/>
          <p:cNvSpPr txBox="1"/>
          <p:nvPr/>
        </p:nvSpPr>
        <p:spPr>
          <a:xfrm>
            <a:off x="4767372" y="2628201"/>
            <a:ext cx="2736304" cy="584775"/>
          </a:xfrm>
          <a:prstGeom prst="rect">
            <a:avLst/>
          </a:prstGeom>
          <a:noFill/>
          <a:ln>
            <a:solidFill>
              <a:schemeClr val="tx1"/>
            </a:solidFill>
          </a:ln>
        </p:spPr>
        <p:txBody>
          <a:bodyPr wrap="square" rtlCol="0">
            <a:spAutoFit/>
          </a:bodyPr>
          <a:lstStyle/>
          <a:p>
            <a:r>
              <a:rPr lang="en-US" altLang="zh-CN" sz="1600" dirty="0">
                <a:solidFill>
                  <a:srgbClr val="FF0000"/>
                </a:solidFill>
              </a:rPr>
              <a:t>MTF</a:t>
            </a:r>
            <a:r>
              <a:rPr lang="zh-CN" altLang="en-US" sz="1600" dirty="0"/>
              <a:t>参数文件，也是以</a:t>
            </a:r>
            <a:r>
              <a:rPr lang="zh-CN" altLang="en-US" sz="1600" dirty="0">
                <a:solidFill>
                  <a:srgbClr val="FF0000"/>
                </a:solidFill>
              </a:rPr>
              <a:t>时间</a:t>
            </a:r>
            <a:r>
              <a:rPr lang="zh-CN" altLang="en-US" sz="1600" dirty="0"/>
              <a:t>命名和组织的，原理同上。</a:t>
            </a:r>
            <a:endParaRPr lang="en-US" altLang="zh-CN" sz="1600" dirty="0"/>
          </a:p>
        </p:txBody>
      </p:sp>
      <p:cxnSp>
        <p:nvCxnSpPr>
          <p:cNvPr id="23" name="直接箭头连接符 22"/>
          <p:cNvCxnSpPr>
            <a:cxnSpLocks/>
          </p:cNvCxnSpPr>
          <p:nvPr/>
        </p:nvCxnSpPr>
        <p:spPr bwMode="auto">
          <a:xfrm flipH="1">
            <a:off x="4445919" y="292058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a:blip r:embed="rId5"/>
          <a:stretch>
            <a:fillRect/>
          </a:stretch>
        </p:blipFill>
        <p:spPr>
          <a:xfrm>
            <a:off x="2567216" y="3277775"/>
            <a:ext cx="1861992" cy="5034569"/>
          </a:xfrm>
          <a:prstGeom prst="rect">
            <a:avLst/>
          </a:prstGeom>
        </p:spPr>
      </p:pic>
      <p:sp>
        <p:nvSpPr>
          <p:cNvPr id="24" name="箭头: 右 23"/>
          <p:cNvSpPr/>
          <p:nvPr/>
        </p:nvSpPr>
        <p:spPr bwMode="auto">
          <a:xfrm rot="2493916" flipV="1">
            <a:off x="1068992" y="3228880"/>
            <a:ext cx="1528613" cy="143085"/>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5" name="TextBox 5"/>
          <p:cNvSpPr txBox="1"/>
          <p:nvPr/>
        </p:nvSpPr>
        <p:spPr>
          <a:xfrm>
            <a:off x="4845813" y="4008894"/>
            <a:ext cx="2736304" cy="1323439"/>
          </a:xfrm>
          <a:prstGeom prst="rect">
            <a:avLst/>
          </a:prstGeom>
          <a:noFill/>
          <a:ln>
            <a:solidFill>
              <a:schemeClr val="tx1"/>
            </a:solidFill>
          </a:ln>
        </p:spPr>
        <p:txBody>
          <a:bodyPr wrap="square" rtlCol="0">
            <a:spAutoFit/>
          </a:bodyPr>
          <a:lstStyle/>
          <a:p>
            <a:r>
              <a:rPr lang="zh-CN" altLang="en-US" sz="1600" dirty="0">
                <a:solidFill>
                  <a:srgbClr val="FF0000"/>
                </a:solidFill>
              </a:rPr>
              <a:t>相对辐射校正</a:t>
            </a:r>
            <a:r>
              <a:rPr lang="zh-CN" altLang="en-US" sz="1600" dirty="0"/>
              <a:t>参数文件，以时间和档位组织命名的，具体使用的方法和原理见</a:t>
            </a:r>
            <a:r>
              <a:rPr lang="en-US" altLang="zh-CN" sz="1600" dirty="0"/>
              <a:t>《</a:t>
            </a:r>
            <a:r>
              <a:rPr lang="zh-CN" altLang="en-US" sz="1600" dirty="0"/>
              <a:t>小组培训材料</a:t>
            </a:r>
            <a:r>
              <a:rPr lang="en-US" altLang="zh-CN" sz="1600" dirty="0"/>
              <a:t>3--</a:t>
            </a:r>
            <a:r>
              <a:rPr lang="zh-CN" altLang="en-US" sz="1600" dirty="0"/>
              <a:t>辐射定标与校正</a:t>
            </a:r>
            <a:r>
              <a:rPr lang="en-US" altLang="zh-CN" sz="1600" dirty="0"/>
              <a:t>》</a:t>
            </a:r>
            <a:r>
              <a:rPr lang="zh-CN" altLang="en-US" sz="1600" dirty="0"/>
              <a:t>。</a:t>
            </a:r>
            <a:endParaRPr lang="en-US" altLang="zh-CN" sz="1600" dirty="0"/>
          </a:p>
        </p:txBody>
      </p:sp>
      <p:cxnSp>
        <p:nvCxnSpPr>
          <p:cNvPr id="26" name="直接箭头连接符 25"/>
          <p:cNvCxnSpPr>
            <a:cxnSpLocks/>
          </p:cNvCxnSpPr>
          <p:nvPr/>
        </p:nvCxnSpPr>
        <p:spPr bwMode="auto">
          <a:xfrm flipH="1">
            <a:off x="4445919" y="467061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5768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7" name="TextBox 5"/>
          <p:cNvSpPr txBox="1"/>
          <p:nvPr/>
        </p:nvSpPr>
        <p:spPr>
          <a:xfrm>
            <a:off x="48429" y="979772"/>
            <a:ext cx="3803491"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solidFill>
                  <a:schemeClr val="accent6"/>
                </a:solidFill>
              </a:rPr>
              <a:t>RSOneConfig.xml</a:t>
            </a:r>
            <a:r>
              <a:rPr lang="zh-CN" altLang="en-US" dirty="0">
                <a:solidFill>
                  <a:schemeClr val="accent6"/>
                </a:solidFill>
              </a:rPr>
              <a:t>文件详细介绍</a:t>
            </a:r>
            <a:endParaRPr lang="en-US" altLang="zh-CN" dirty="0">
              <a:solidFill>
                <a:schemeClr val="accent6"/>
              </a:solidFill>
            </a:endParaRPr>
          </a:p>
        </p:txBody>
      </p:sp>
      <p:sp>
        <p:nvSpPr>
          <p:cNvPr id="7" name="矩形 6"/>
          <p:cNvSpPr/>
          <p:nvPr/>
        </p:nvSpPr>
        <p:spPr>
          <a:xfrm>
            <a:off x="70944" y="1341802"/>
            <a:ext cx="8725466" cy="369332"/>
          </a:xfrm>
          <a:prstGeom prst="rect">
            <a:avLst/>
          </a:prstGeom>
        </p:spPr>
        <p:txBody>
          <a:bodyPr wrap="none">
            <a:spAutoFit/>
          </a:bodyPr>
          <a:lstStyle/>
          <a:p>
            <a:r>
              <a:rPr lang="en-US" altLang="zh-CN" dirty="0">
                <a:solidFill>
                  <a:schemeClr val="accent6"/>
                </a:solidFill>
              </a:rPr>
              <a:t>RSOneConfig.xml</a:t>
            </a:r>
            <a:r>
              <a:rPr lang="zh-CN" altLang="en-US" dirty="0">
                <a:solidFill>
                  <a:schemeClr val="accent6"/>
                </a:solidFill>
              </a:rPr>
              <a:t>为系统生产的参数配置文件，</a:t>
            </a:r>
            <a:r>
              <a:rPr lang="zh-CN" altLang="en-US" dirty="0">
                <a:solidFill>
                  <a:srgbClr val="FF0000"/>
                </a:solidFill>
              </a:rPr>
              <a:t>重要</a:t>
            </a:r>
            <a:r>
              <a:rPr lang="zh-CN" altLang="en-US" dirty="0">
                <a:solidFill>
                  <a:schemeClr val="accent6"/>
                </a:solidFill>
              </a:rPr>
              <a:t>，部分详细内容以及注释如下：</a:t>
            </a:r>
            <a:endParaRPr lang="zh-CN" altLang="en-US" dirty="0"/>
          </a:p>
        </p:txBody>
      </p:sp>
      <p:pic>
        <p:nvPicPr>
          <p:cNvPr id="9" name="图片 8"/>
          <p:cNvPicPr>
            <a:picLocks noChangeAspect="1"/>
          </p:cNvPicPr>
          <p:nvPr/>
        </p:nvPicPr>
        <p:blipFill>
          <a:blip r:embed="rId2"/>
          <a:stretch>
            <a:fillRect/>
          </a:stretch>
        </p:blipFill>
        <p:spPr>
          <a:xfrm>
            <a:off x="70944" y="1897996"/>
            <a:ext cx="4523809" cy="1476190"/>
          </a:xfrm>
          <a:prstGeom prst="rect">
            <a:avLst/>
          </a:prstGeom>
        </p:spPr>
      </p:pic>
      <p:sp>
        <p:nvSpPr>
          <p:cNvPr id="27" name="TextBox 5"/>
          <p:cNvSpPr txBox="1"/>
          <p:nvPr/>
        </p:nvSpPr>
        <p:spPr>
          <a:xfrm>
            <a:off x="4716016" y="2666376"/>
            <a:ext cx="4258530" cy="338554"/>
          </a:xfrm>
          <a:prstGeom prst="rect">
            <a:avLst/>
          </a:prstGeom>
          <a:noFill/>
          <a:ln>
            <a:solidFill>
              <a:schemeClr val="tx1"/>
            </a:solidFill>
          </a:ln>
        </p:spPr>
        <p:txBody>
          <a:bodyPr wrap="square" rtlCol="0">
            <a:spAutoFit/>
          </a:bodyPr>
          <a:lstStyle/>
          <a:p>
            <a:r>
              <a:rPr lang="en-US" altLang="zh-CN" sz="1600" dirty="0"/>
              <a:t>data</a:t>
            </a:r>
            <a:r>
              <a:rPr lang="zh-CN" altLang="en-US" sz="1600" dirty="0"/>
              <a:t>文件夹所在路径。</a:t>
            </a:r>
            <a:r>
              <a:rPr lang="en-US" altLang="zh-CN" sz="1600" dirty="0"/>
              <a:t>【</a:t>
            </a:r>
            <a:r>
              <a:rPr lang="zh-CN" altLang="en-US" sz="1600" dirty="0"/>
              <a:t>文件一开始的位置</a:t>
            </a:r>
            <a:r>
              <a:rPr lang="en-US" altLang="zh-CN" sz="1600" dirty="0"/>
              <a:t>】</a:t>
            </a:r>
          </a:p>
        </p:txBody>
      </p:sp>
      <p:cxnSp>
        <p:nvCxnSpPr>
          <p:cNvPr id="28" name="直接箭头连接符 27"/>
          <p:cNvCxnSpPr>
            <a:cxnSpLocks/>
          </p:cNvCxnSpPr>
          <p:nvPr/>
        </p:nvCxnSpPr>
        <p:spPr bwMode="auto">
          <a:xfrm flipH="1">
            <a:off x="4283968" y="2852936"/>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图片 12"/>
          <p:cNvPicPr>
            <a:picLocks noChangeAspect="1"/>
          </p:cNvPicPr>
          <p:nvPr/>
        </p:nvPicPr>
        <p:blipFill>
          <a:blip r:embed="rId3"/>
          <a:stretch>
            <a:fillRect/>
          </a:stretch>
        </p:blipFill>
        <p:spPr>
          <a:xfrm>
            <a:off x="70944" y="3561048"/>
            <a:ext cx="2638095" cy="1114286"/>
          </a:xfrm>
          <a:prstGeom prst="rect">
            <a:avLst/>
          </a:prstGeom>
        </p:spPr>
      </p:pic>
      <p:sp>
        <p:nvSpPr>
          <p:cNvPr id="29" name="TextBox 5"/>
          <p:cNvSpPr txBox="1"/>
          <p:nvPr/>
        </p:nvSpPr>
        <p:spPr>
          <a:xfrm>
            <a:off x="3203848" y="3465533"/>
            <a:ext cx="4258530" cy="338554"/>
          </a:xfrm>
          <a:prstGeom prst="rect">
            <a:avLst/>
          </a:prstGeom>
          <a:noFill/>
          <a:ln>
            <a:solidFill>
              <a:schemeClr val="tx1"/>
            </a:solidFill>
          </a:ln>
        </p:spPr>
        <p:txBody>
          <a:bodyPr wrap="square" rtlCol="0">
            <a:spAutoFit/>
          </a:bodyPr>
          <a:lstStyle/>
          <a:p>
            <a:r>
              <a:rPr lang="zh-CN" altLang="en-US" sz="1600" dirty="0"/>
              <a:t>从这里开始下面为该卫星的生产配置项。</a:t>
            </a:r>
            <a:endParaRPr lang="en-US" altLang="zh-CN" sz="1600" dirty="0"/>
          </a:p>
        </p:txBody>
      </p:sp>
      <p:cxnSp>
        <p:nvCxnSpPr>
          <p:cNvPr id="30" name="直接箭头连接符 29"/>
          <p:cNvCxnSpPr>
            <a:cxnSpLocks/>
          </p:cNvCxnSpPr>
          <p:nvPr/>
        </p:nvCxnSpPr>
        <p:spPr bwMode="auto">
          <a:xfrm flipH="1">
            <a:off x="2771800" y="3652093"/>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370201" y="5085184"/>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17866257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5" name="图片 14"/>
          <p:cNvPicPr>
            <a:picLocks noChangeAspect="1"/>
          </p:cNvPicPr>
          <p:nvPr/>
        </p:nvPicPr>
        <p:blipFill>
          <a:blip r:embed="rId3"/>
          <a:stretch>
            <a:fillRect/>
          </a:stretch>
        </p:blipFill>
        <p:spPr>
          <a:xfrm>
            <a:off x="323528" y="1666589"/>
            <a:ext cx="3352381" cy="4066667"/>
          </a:xfrm>
          <a:prstGeom prst="rect">
            <a:avLst/>
          </a:prstGeom>
        </p:spPr>
      </p:pic>
      <p:sp>
        <p:nvSpPr>
          <p:cNvPr id="12" name="TextBox 5"/>
          <p:cNvSpPr txBox="1"/>
          <p:nvPr/>
        </p:nvSpPr>
        <p:spPr>
          <a:xfrm>
            <a:off x="2771800" y="1594581"/>
            <a:ext cx="3240360" cy="338554"/>
          </a:xfrm>
          <a:prstGeom prst="rect">
            <a:avLst/>
          </a:prstGeom>
          <a:noFill/>
          <a:ln>
            <a:solidFill>
              <a:schemeClr val="tx1"/>
            </a:solidFill>
          </a:ln>
        </p:spPr>
        <p:txBody>
          <a:bodyPr wrap="square" rtlCol="0">
            <a:spAutoFit/>
          </a:bodyPr>
          <a:lstStyle/>
          <a:p>
            <a:r>
              <a:rPr lang="zh-CN" altLang="en-US" sz="1600" dirty="0"/>
              <a:t>从这里开始是各个载荷的配置信息</a:t>
            </a:r>
            <a:endParaRPr lang="en-US" altLang="zh-CN" sz="1600" dirty="0"/>
          </a:p>
        </p:txBody>
      </p:sp>
      <p:cxnSp>
        <p:nvCxnSpPr>
          <p:cNvPr id="14" name="直接箭头连接符 13"/>
          <p:cNvCxnSpPr>
            <a:cxnSpLocks/>
          </p:cNvCxnSpPr>
          <p:nvPr/>
        </p:nvCxnSpPr>
        <p:spPr bwMode="auto">
          <a:xfrm flipH="1">
            <a:off x="2339752" y="1781141"/>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sp>
        <p:nvSpPr>
          <p:cNvPr id="18" name="TextBox 5"/>
          <p:cNvSpPr txBox="1"/>
          <p:nvPr/>
        </p:nvSpPr>
        <p:spPr>
          <a:xfrm>
            <a:off x="3227154" y="2436578"/>
            <a:ext cx="1776894" cy="338554"/>
          </a:xfrm>
          <a:prstGeom prst="rect">
            <a:avLst/>
          </a:prstGeom>
          <a:noFill/>
          <a:ln>
            <a:solidFill>
              <a:schemeClr val="tx1"/>
            </a:solidFill>
          </a:ln>
        </p:spPr>
        <p:txBody>
          <a:bodyPr wrap="square" rtlCol="0">
            <a:spAutoFit/>
          </a:bodyPr>
          <a:lstStyle/>
          <a:p>
            <a:r>
              <a:rPr lang="zh-CN" altLang="en-US" sz="1600" dirty="0"/>
              <a:t>以全色</a:t>
            </a:r>
            <a:r>
              <a:rPr lang="en-US" altLang="zh-CN" sz="1600" dirty="0"/>
              <a:t>A</a:t>
            </a:r>
            <a:r>
              <a:rPr lang="zh-CN" altLang="en-US" sz="1600" dirty="0"/>
              <a:t>相机为例</a:t>
            </a:r>
            <a:endParaRPr lang="en-US" altLang="zh-CN" sz="1600" dirty="0"/>
          </a:p>
        </p:txBody>
      </p:sp>
      <p:cxnSp>
        <p:nvCxnSpPr>
          <p:cNvPr id="19" name="直接箭头连接符 18"/>
          <p:cNvCxnSpPr>
            <a:cxnSpLocks/>
          </p:cNvCxnSpPr>
          <p:nvPr/>
        </p:nvCxnSpPr>
        <p:spPr bwMode="auto">
          <a:xfrm flipH="1">
            <a:off x="2795106" y="262313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5"/>
          <p:cNvSpPr txBox="1"/>
          <p:nvPr/>
        </p:nvSpPr>
        <p:spPr>
          <a:xfrm>
            <a:off x="3491880" y="2037494"/>
            <a:ext cx="4415794" cy="338554"/>
          </a:xfrm>
          <a:prstGeom prst="rect">
            <a:avLst/>
          </a:prstGeom>
          <a:noFill/>
          <a:ln>
            <a:solidFill>
              <a:schemeClr val="tx1"/>
            </a:solidFill>
          </a:ln>
        </p:spPr>
        <p:txBody>
          <a:bodyPr wrap="square" rtlCol="0">
            <a:spAutoFit/>
          </a:bodyPr>
          <a:lstStyle/>
          <a:p>
            <a:r>
              <a:rPr lang="zh-CN" altLang="en-US" sz="1600" dirty="0"/>
              <a:t>这个配置是否做</a:t>
            </a:r>
            <a:r>
              <a:rPr lang="zh-CN" altLang="en-US" sz="1600" dirty="0">
                <a:solidFill>
                  <a:srgbClr val="FF0000"/>
                </a:solidFill>
              </a:rPr>
              <a:t>姿态精处理</a:t>
            </a:r>
            <a:r>
              <a:rPr lang="zh-CN" altLang="en-US" sz="1600" dirty="0"/>
              <a:t>，</a:t>
            </a:r>
            <a:r>
              <a:rPr lang="en-US" altLang="zh-CN" sz="1600" dirty="0">
                <a:solidFill>
                  <a:srgbClr val="FF0000"/>
                </a:solidFill>
              </a:rPr>
              <a:t>0</a:t>
            </a:r>
            <a:r>
              <a:rPr lang="zh-CN" altLang="en-US" sz="1600" dirty="0"/>
              <a:t>为</a:t>
            </a:r>
            <a:r>
              <a:rPr lang="zh-CN" altLang="en-US" sz="1600" dirty="0">
                <a:solidFill>
                  <a:srgbClr val="FF0000"/>
                </a:solidFill>
              </a:rPr>
              <a:t>不做</a:t>
            </a:r>
            <a:r>
              <a:rPr lang="zh-CN" altLang="en-US" sz="1600" dirty="0"/>
              <a:t>，</a:t>
            </a:r>
            <a:r>
              <a:rPr lang="en-US" altLang="zh-CN" sz="1600" dirty="0">
                <a:solidFill>
                  <a:srgbClr val="FF0000"/>
                </a:solidFill>
              </a:rPr>
              <a:t>1</a:t>
            </a:r>
            <a:r>
              <a:rPr lang="zh-CN" altLang="en-US" sz="1600" dirty="0"/>
              <a:t>为</a:t>
            </a:r>
            <a:r>
              <a:rPr lang="zh-CN" altLang="en-US" sz="1600" dirty="0">
                <a:solidFill>
                  <a:srgbClr val="FF0000"/>
                </a:solidFill>
              </a:rPr>
              <a:t>做</a:t>
            </a:r>
            <a:endParaRPr lang="en-US" altLang="zh-CN" sz="1600" dirty="0">
              <a:solidFill>
                <a:srgbClr val="FF0000"/>
              </a:solidFill>
            </a:endParaRPr>
          </a:p>
        </p:txBody>
      </p:sp>
      <p:cxnSp>
        <p:nvCxnSpPr>
          <p:cNvPr id="21" name="直接箭头连接符 20"/>
          <p:cNvCxnSpPr>
            <a:cxnSpLocks/>
          </p:cNvCxnSpPr>
          <p:nvPr/>
        </p:nvCxnSpPr>
        <p:spPr bwMode="auto">
          <a:xfrm flipH="1">
            <a:off x="3059832" y="222405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5"/>
          <p:cNvSpPr txBox="1"/>
          <p:nvPr/>
        </p:nvSpPr>
        <p:spPr>
          <a:xfrm>
            <a:off x="3491880" y="3791795"/>
            <a:ext cx="2304256" cy="338554"/>
          </a:xfrm>
          <a:prstGeom prst="rect">
            <a:avLst/>
          </a:prstGeom>
          <a:noFill/>
          <a:ln>
            <a:solidFill>
              <a:schemeClr val="tx1"/>
            </a:solidFill>
          </a:ln>
        </p:spPr>
        <p:txBody>
          <a:bodyPr wrap="square" rtlCol="0">
            <a:spAutoFit/>
          </a:bodyPr>
          <a:lstStyle/>
          <a:p>
            <a:r>
              <a:rPr lang="zh-CN" altLang="en-US" sz="1600" dirty="0"/>
              <a:t>几何纠正输出的分辨率</a:t>
            </a:r>
            <a:endParaRPr lang="en-US" altLang="zh-CN" sz="1600" dirty="0"/>
          </a:p>
        </p:txBody>
      </p:sp>
      <p:cxnSp>
        <p:nvCxnSpPr>
          <p:cNvPr id="23" name="直接箭头连接符 22"/>
          <p:cNvCxnSpPr>
            <a:cxnSpLocks/>
          </p:cNvCxnSpPr>
          <p:nvPr/>
        </p:nvCxnSpPr>
        <p:spPr bwMode="auto">
          <a:xfrm flipH="1">
            <a:off x="3059832" y="404760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5"/>
          <p:cNvSpPr txBox="1"/>
          <p:nvPr/>
        </p:nvSpPr>
        <p:spPr>
          <a:xfrm>
            <a:off x="3487535" y="4166363"/>
            <a:ext cx="2092577" cy="338554"/>
          </a:xfrm>
          <a:prstGeom prst="rect">
            <a:avLst/>
          </a:prstGeom>
          <a:noFill/>
          <a:ln>
            <a:solidFill>
              <a:schemeClr val="tx1"/>
            </a:solidFill>
          </a:ln>
        </p:spPr>
        <p:txBody>
          <a:bodyPr wrap="square" rtlCol="0">
            <a:spAutoFit/>
          </a:bodyPr>
          <a:lstStyle/>
          <a:p>
            <a:r>
              <a:rPr lang="zh-CN" altLang="en-US" sz="1600" dirty="0"/>
              <a:t>几何纠正的格网大小</a:t>
            </a:r>
            <a:endParaRPr lang="en-US" altLang="zh-CN" sz="1600" dirty="0"/>
          </a:p>
        </p:txBody>
      </p:sp>
      <p:cxnSp>
        <p:nvCxnSpPr>
          <p:cNvPr id="25" name="直接箭头连接符 24"/>
          <p:cNvCxnSpPr>
            <a:cxnSpLocks/>
          </p:cNvCxnSpPr>
          <p:nvPr/>
        </p:nvCxnSpPr>
        <p:spPr bwMode="auto">
          <a:xfrm flipH="1">
            <a:off x="3059832" y="433564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a:xfrm>
            <a:off x="2587565" y="5793427"/>
            <a:ext cx="6224781" cy="369332"/>
          </a:xfrm>
          <a:prstGeom prst="rect">
            <a:avLst/>
          </a:prstGeom>
        </p:spPr>
        <p:txBody>
          <a:bodyPr wrap="none">
            <a:spAutoFit/>
          </a:bodyPr>
          <a:lstStyle/>
          <a:p>
            <a:r>
              <a:rPr lang="zh-CN" altLang="en-US" dirty="0">
                <a:solidFill>
                  <a:srgbClr val="FF0000"/>
                </a:solidFill>
              </a:rPr>
              <a:t>注：</a:t>
            </a:r>
            <a:r>
              <a:rPr lang="en-US" altLang="zh-CN" dirty="0">
                <a:solidFill>
                  <a:srgbClr val="FF0000"/>
                </a:solidFill>
              </a:rPr>
              <a:t>&lt;</a:t>
            </a:r>
            <a:r>
              <a:rPr lang="zh-CN" altLang="en-US" dirty="0">
                <a:solidFill>
                  <a:srgbClr val="FF0000"/>
                </a:solidFill>
              </a:rPr>
              <a:t>载荷基本信息</a:t>
            </a:r>
            <a:r>
              <a:rPr lang="en-US" altLang="zh-CN" dirty="0">
                <a:solidFill>
                  <a:srgbClr val="FF0000"/>
                </a:solidFill>
              </a:rPr>
              <a:t>&gt;</a:t>
            </a:r>
            <a:r>
              <a:rPr lang="zh-CN" altLang="en-US" dirty="0">
                <a:solidFill>
                  <a:srgbClr val="FF0000"/>
                </a:solidFill>
              </a:rPr>
              <a:t>这里不同卫星的配置项可能略有不同。</a:t>
            </a:r>
          </a:p>
        </p:txBody>
      </p:sp>
    </p:spTree>
    <p:extLst>
      <p:ext uri="{BB962C8B-B14F-4D97-AF65-F5344CB8AC3E}">
        <p14:creationId xmlns:p14="http://schemas.microsoft.com/office/powerpoint/2010/main" val="23712486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Windows</a:t>
            </a:r>
            <a:r>
              <a:rPr lang="zh-CN" altLang="en-US" dirty="0"/>
              <a:t>下系统详细介绍</a:t>
            </a:r>
          </a:p>
        </p:txBody>
      </p:sp>
      <p:sp>
        <p:nvSpPr>
          <p:cNvPr id="31" name="TextBox 5"/>
          <p:cNvSpPr txBox="1"/>
          <p:nvPr/>
        </p:nvSpPr>
        <p:spPr>
          <a:xfrm>
            <a:off x="48429" y="979772"/>
            <a:ext cx="8820980" cy="646331"/>
          </a:xfrm>
          <a:prstGeom prst="rect">
            <a:avLst/>
          </a:prstGeom>
          <a:noFill/>
        </p:spPr>
        <p:txBody>
          <a:bodyPr wrap="square" rtlCol="0">
            <a:spAutoFit/>
          </a:bodyPr>
          <a:lstStyle/>
          <a:p>
            <a:r>
              <a:rPr lang="en-US" altLang="zh-CN" dirty="0">
                <a:solidFill>
                  <a:schemeClr val="accent6"/>
                </a:solidFill>
              </a:rPr>
              <a:t>        Windows</a:t>
            </a:r>
            <a:r>
              <a:rPr lang="zh-CN" altLang="en-US" dirty="0">
                <a:solidFill>
                  <a:schemeClr val="accent6"/>
                </a:solidFill>
              </a:rPr>
              <a:t>环境下系统整体在一个文件夹中，其中含有</a:t>
            </a:r>
            <a:r>
              <a:rPr lang="en-US" altLang="zh-CN" dirty="0">
                <a:solidFill>
                  <a:srgbClr val="FF0000"/>
                </a:solidFill>
              </a:rPr>
              <a:t>data</a:t>
            </a:r>
            <a:r>
              <a:rPr lang="zh-CN" altLang="en-US" dirty="0">
                <a:solidFill>
                  <a:schemeClr val="accent6"/>
                </a:solidFill>
              </a:rPr>
              <a:t>文件夹，</a:t>
            </a:r>
            <a:r>
              <a:rPr lang="zh-CN" altLang="en-US" dirty="0">
                <a:solidFill>
                  <a:srgbClr val="FF0000"/>
                </a:solidFill>
              </a:rPr>
              <a:t>内容与</a:t>
            </a:r>
            <a:r>
              <a:rPr lang="en-US" altLang="zh-CN" dirty="0">
                <a:solidFill>
                  <a:srgbClr val="FF0000"/>
                </a:solidFill>
              </a:rPr>
              <a:t>Linux</a:t>
            </a:r>
            <a:r>
              <a:rPr lang="zh-CN" altLang="en-US" dirty="0">
                <a:solidFill>
                  <a:srgbClr val="FF0000"/>
                </a:solidFill>
              </a:rPr>
              <a:t>版本的系统一致</a:t>
            </a:r>
            <a:r>
              <a:rPr lang="zh-CN" altLang="en-US" dirty="0">
                <a:solidFill>
                  <a:schemeClr val="accent6"/>
                </a:solidFill>
              </a:rPr>
              <a:t>。如下所示：（目前只有</a:t>
            </a:r>
            <a:r>
              <a:rPr lang="en-US" altLang="zh-CN" dirty="0">
                <a:solidFill>
                  <a:schemeClr val="accent6"/>
                </a:solidFill>
              </a:rPr>
              <a:t>BJ02</a:t>
            </a:r>
            <a:r>
              <a:rPr lang="zh-CN" altLang="en-US" dirty="0">
                <a:solidFill>
                  <a:schemeClr val="accent6"/>
                </a:solidFill>
              </a:rPr>
              <a:t>卫星是</a:t>
            </a:r>
            <a:r>
              <a:rPr lang="en-US" altLang="zh-CN" dirty="0">
                <a:solidFill>
                  <a:schemeClr val="accent6"/>
                </a:solidFill>
              </a:rPr>
              <a:t>windows</a:t>
            </a:r>
            <a:r>
              <a:rPr lang="zh-CN" altLang="en-US" dirty="0">
                <a:solidFill>
                  <a:schemeClr val="accent6"/>
                </a:solidFill>
              </a:rPr>
              <a:t>版本的系统）</a:t>
            </a:r>
            <a:endParaRPr lang="en-US" altLang="zh-CN" dirty="0">
              <a:solidFill>
                <a:schemeClr val="accent6"/>
              </a:solidFill>
            </a:endParaRPr>
          </a:p>
        </p:txBody>
      </p:sp>
      <p:sp>
        <p:nvSpPr>
          <p:cNvPr id="36" name="TextBox 5"/>
          <p:cNvSpPr txBox="1"/>
          <p:nvPr/>
        </p:nvSpPr>
        <p:spPr>
          <a:xfrm>
            <a:off x="4644008" y="1841315"/>
            <a:ext cx="3744416" cy="4524315"/>
          </a:xfrm>
          <a:prstGeom prst="rect">
            <a:avLst/>
          </a:prstGeom>
          <a:noFill/>
        </p:spPr>
        <p:txBody>
          <a:bodyPr wrap="square" rtlCol="0">
            <a:spAutoFit/>
          </a:bodyPr>
          <a:lstStyle/>
          <a:p>
            <a:r>
              <a:rPr lang="en-US" altLang="zh-CN" sz="1600" dirty="0">
                <a:solidFill>
                  <a:srgbClr val="FF0000"/>
                </a:solidFill>
              </a:rPr>
              <a:t>xx_exportl1.exe</a:t>
            </a:r>
            <a:r>
              <a:rPr lang="zh-CN" altLang="en-US" sz="1600" dirty="0">
                <a:solidFill>
                  <a:schemeClr val="accent6"/>
                </a:solidFill>
              </a:rPr>
              <a:t>为原始数据解析的程序；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xx_simuV2.exe/xx_simuZY3.exe</a:t>
            </a:r>
            <a:r>
              <a:rPr lang="zh-CN" altLang="en-US" sz="1600" dirty="0">
                <a:solidFill>
                  <a:schemeClr val="accent6"/>
                </a:solidFill>
              </a:rPr>
              <a:t>为虚拟化的程序；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xx_mosaicV2.exe/xx_mosaicV3.exe</a:t>
            </a:r>
            <a:r>
              <a:rPr lang="zh-CN" altLang="en-US" sz="1600" dirty="0">
                <a:solidFill>
                  <a:schemeClr val="accent6"/>
                </a:solidFill>
              </a:rPr>
              <a:t>为拼接处理程序；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xx_bandmerge.exe</a:t>
            </a:r>
            <a:r>
              <a:rPr lang="zh-CN" altLang="en-US" sz="1600" dirty="0">
                <a:solidFill>
                  <a:schemeClr val="accent6"/>
                </a:solidFill>
              </a:rPr>
              <a:t>为波段配准程序；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ipsBJProcessProduct.exe</a:t>
            </a:r>
            <a:r>
              <a:rPr lang="zh-CN" altLang="en-US" sz="1600" dirty="0">
                <a:solidFill>
                  <a:schemeClr val="accent6"/>
                </a:solidFill>
              </a:rPr>
              <a:t>为单独生产全色或多光谱的生产程序；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ipsBJProcessProductA.exe</a:t>
            </a:r>
            <a:r>
              <a:rPr lang="zh-CN" altLang="en-US" sz="1600" dirty="0">
                <a:solidFill>
                  <a:schemeClr val="accent6"/>
                </a:solidFill>
              </a:rPr>
              <a:t>为同时生产全色和多光谱（</a:t>
            </a:r>
            <a:r>
              <a:rPr lang="en-US" altLang="zh-CN" sz="1600" dirty="0">
                <a:solidFill>
                  <a:schemeClr val="accent6"/>
                </a:solidFill>
              </a:rPr>
              <a:t>PMS</a:t>
            </a:r>
            <a:r>
              <a:rPr lang="zh-CN" altLang="en-US" sz="1600" dirty="0">
                <a:solidFill>
                  <a:schemeClr val="accent6"/>
                </a:solidFill>
              </a:rPr>
              <a:t>）的生产程序；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RSOneConfig.xml</a:t>
            </a:r>
            <a:r>
              <a:rPr lang="zh-CN" altLang="en-US" sz="1600" dirty="0">
                <a:solidFill>
                  <a:schemeClr val="accent6"/>
                </a:solidFill>
              </a:rPr>
              <a:t>为系统配置文件，内容和格式与</a:t>
            </a:r>
            <a:r>
              <a:rPr lang="en-US" altLang="zh-CN" sz="1600" dirty="0">
                <a:solidFill>
                  <a:schemeClr val="accent6"/>
                </a:solidFill>
              </a:rPr>
              <a:t>Linux</a:t>
            </a:r>
            <a:r>
              <a:rPr lang="zh-CN" altLang="en-US" sz="1600" dirty="0">
                <a:solidFill>
                  <a:schemeClr val="accent6"/>
                </a:solidFill>
              </a:rPr>
              <a:t>版本一致。</a:t>
            </a:r>
            <a:endParaRPr lang="en-US" altLang="zh-CN" sz="1600" dirty="0">
              <a:solidFill>
                <a:schemeClr val="accent6"/>
              </a:solidFill>
            </a:endParaRPr>
          </a:p>
        </p:txBody>
      </p:sp>
      <p:pic>
        <p:nvPicPr>
          <p:cNvPr id="4" name="图片 3"/>
          <p:cNvPicPr>
            <a:picLocks noChangeAspect="1"/>
          </p:cNvPicPr>
          <p:nvPr/>
        </p:nvPicPr>
        <p:blipFill>
          <a:blip r:embed="rId2"/>
          <a:stretch>
            <a:fillRect/>
          </a:stretch>
        </p:blipFill>
        <p:spPr>
          <a:xfrm>
            <a:off x="179512" y="1700808"/>
            <a:ext cx="1475785" cy="5012723"/>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1691680" y="1700808"/>
            <a:ext cx="1459710" cy="5033210"/>
          </a:xfrm>
          <a:prstGeom prst="rect">
            <a:avLst/>
          </a:prstGeom>
          <a:ln>
            <a:solidFill>
              <a:schemeClr val="tx1"/>
            </a:solidFill>
          </a:ln>
        </p:spPr>
      </p:pic>
      <p:pic>
        <p:nvPicPr>
          <p:cNvPr id="8" name="图片 7"/>
          <p:cNvPicPr>
            <a:picLocks noChangeAspect="1"/>
          </p:cNvPicPr>
          <p:nvPr/>
        </p:nvPicPr>
        <p:blipFill>
          <a:blip r:embed="rId4"/>
          <a:stretch>
            <a:fillRect/>
          </a:stretch>
        </p:blipFill>
        <p:spPr>
          <a:xfrm>
            <a:off x="3241106" y="1700808"/>
            <a:ext cx="1151730" cy="5033210"/>
          </a:xfrm>
          <a:prstGeom prst="rect">
            <a:avLst/>
          </a:prstGeom>
          <a:ln>
            <a:solidFill>
              <a:schemeClr val="tx1"/>
            </a:solidFill>
          </a:ln>
        </p:spPr>
      </p:pic>
    </p:spTree>
    <p:extLst>
      <p:ext uri="{BB962C8B-B14F-4D97-AF65-F5344CB8AC3E}">
        <p14:creationId xmlns:p14="http://schemas.microsoft.com/office/powerpoint/2010/main" val="402517560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6913465"/>
      </p:ext>
    </p:extLst>
  </p:cSld>
  <p:clrMapOvr>
    <a:masterClrMapping/>
  </p:clrMapOvr>
  <p:transition advTm="432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小结</a:t>
            </a:r>
          </a:p>
        </p:txBody>
      </p:sp>
      <p:sp>
        <p:nvSpPr>
          <p:cNvPr id="9" name="TextBox 5"/>
          <p:cNvSpPr txBox="1"/>
          <p:nvPr/>
        </p:nvSpPr>
        <p:spPr>
          <a:xfrm>
            <a:off x="48429" y="979772"/>
            <a:ext cx="8820980" cy="873957"/>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本节主要介绍了光学卫星成像的基本原理、一体化遥感影像预处理系统的基本流程以及系统中程序和配置的详细说明。</a:t>
            </a:r>
            <a:endParaRPr lang="en-US" altLang="zh-CN" dirty="0">
              <a:solidFill>
                <a:schemeClr val="accent6"/>
              </a:solidFill>
            </a:endParaRPr>
          </a:p>
        </p:txBody>
      </p:sp>
      <p:sp>
        <p:nvSpPr>
          <p:cNvPr id="10" name="TextBox 5"/>
          <p:cNvSpPr txBox="1"/>
          <p:nvPr/>
        </p:nvSpPr>
        <p:spPr>
          <a:xfrm>
            <a:off x="48429" y="2276872"/>
            <a:ext cx="8820980" cy="1704954"/>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接下来，</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2--</a:t>
            </a:r>
            <a:r>
              <a:rPr lang="zh-CN" altLang="en-US" dirty="0">
                <a:solidFill>
                  <a:schemeClr val="accent6"/>
                </a:solidFill>
              </a:rPr>
              <a:t>光学几何定标</a:t>
            </a:r>
            <a:r>
              <a:rPr lang="en-US" altLang="zh-CN" dirty="0">
                <a:solidFill>
                  <a:schemeClr val="accent6"/>
                </a:solidFill>
              </a:rPr>
              <a:t>》</a:t>
            </a:r>
            <a:r>
              <a:rPr lang="zh-CN" altLang="en-US" dirty="0">
                <a:solidFill>
                  <a:schemeClr val="accent6"/>
                </a:solidFill>
              </a:rPr>
              <a:t>主要介绍了几何定标的基本原理与流程方法；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3--</a:t>
            </a:r>
            <a:r>
              <a:rPr lang="zh-CN" altLang="en-US" dirty="0">
                <a:solidFill>
                  <a:schemeClr val="accent6"/>
                </a:solidFill>
              </a:rPr>
              <a:t>辐射定标与校正</a:t>
            </a:r>
            <a:r>
              <a:rPr lang="en-US" altLang="zh-CN" dirty="0">
                <a:solidFill>
                  <a:schemeClr val="accent6"/>
                </a:solidFill>
              </a:rPr>
              <a:t>》</a:t>
            </a:r>
            <a:r>
              <a:rPr lang="zh-CN" altLang="en-US" dirty="0">
                <a:solidFill>
                  <a:schemeClr val="accent6"/>
                </a:solidFill>
              </a:rPr>
              <a:t>主要介绍了相对辐射校正的基本原理和方法；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4--</a:t>
            </a:r>
            <a:r>
              <a:rPr lang="zh-CN" altLang="en-US" dirty="0">
                <a:solidFill>
                  <a:schemeClr val="accent6"/>
                </a:solidFill>
              </a:rPr>
              <a:t>产品处理和评价</a:t>
            </a:r>
            <a:r>
              <a:rPr lang="en-US" altLang="zh-CN" dirty="0">
                <a:solidFill>
                  <a:schemeClr val="accent6"/>
                </a:solidFill>
              </a:rPr>
              <a:t>》</a:t>
            </a:r>
            <a:r>
              <a:rPr lang="zh-CN" altLang="en-US" dirty="0">
                <a:solidFill>
                  <a:schemeClr val="accent6"/>
                </a:solidFill>
              </a:rPr>
              <a:t>主要介绍了系统的使用方法、几何与辐射精度评价的指标和方法。</a:t>
            </a:r>
            <a:endParaRPr lang="en-US" altLang="zh-CN" dirty="0">
              <a:solidFill>
                <a:schemeClr val="accent6"/>
              </a:solidFill>
            </a:endParaRPr>
          </a:p>
        </p:txBody>
      </p:sp>
    </p:spTree>
    <p:extLst>
      <p:ext uri="{BB962C8B-B14F-4D97-AF65-F5344CB8AC3E}">
        <p14:creationId xmlns:p14="http://schemas.microsoft.com/office/powerpoint/2010/main" val="29219674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91679"/>
            <a:ext cx="2846483" cy="2840157"/>
          </a:xfrm>
          <a:prstGeom prst="rect">
            <a:avLst/>
          </a:prstGeom>
        </p:spPr>
      </p:pic>
      <p:sp>
        <p:nvSpPr>
          <p:cNvPr id="19" name="TextBox 5"/>
          <p:cNvSpPr txBox="1"/>
          <p:nvPr/>
        </p:nvSpPr>
        <p:spPr>
          <a:xfrm>
            <a:off x="179513" y="1023119"/>
            <a:ext cx="8820980" cy="156966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遥感：</a:t>
            </a:r>
            <a:r>
              <a:rPr lang="zh-CN" altLang="en-US" sz="2400" dirty="0">
                <a:solidFill>
                  <a:schemeClr val="accent6"/>
                </a:solidFill>
              </a:rPr>
              <a:t>从广义来说，遥感即遥远的感知。从狭义上讲，遥感是一种不直接接触物体本身，从远处通过各种传感器探测和接收来自目标物体的信息，经过信息的传输及其处理分析，来识别物体的属性及其分布等特征的综合技术。</a:t>
            </a:r>
          </a:p>
        </p:txBody>
      </p:sp>
      <p:sp>
        <p:nvSpPr>
          <p:cNvPr id="20" name="矩形 19"/>
          <p:cNvSpPr/>
          <p:nvPr/>
        </p:nvSpPr>
        <p:spPr>
          <a:xfrm>
            <a:off x="4852018" y="5438927"/>
            <a:ext cx="2492990" cy="369332"/>
          </a:xfrm>
          <a:prstGeom prst="rect">
            <a:avLst/>
          </a:prstGeom>
        </p:spPr>
        <p:txBody>
          <a:bodyPr wrap="none">
            <a:spAutoFit/>
          </a:bodyPr>
          <a:lstStyle/>
          <a:p>
            <a:r>
              <a:rPr lang="zh-CN" altLang="en-US" dirty="0"/>
              <a:t>推扫式卫星成像原理图</a:t>
            </a:r>
          </a:p>
        </p:txBody>
      </p:sp>
      <p:sp>
        <p:nvSpPr>
          <p:cNvPr id="5" name="矩形 4"/>
          <p:cNvSpPr/>
          <p:nvPr/>
        </p:nvSpPr>
        <p:spPr>
          <a:xfrm>
            <a:off x="4535997" y="6021288"/>
            <a:ext cx="4464496" cy="646331"/>
          </a:xfrm>
          <a:prstGeom prst="rect">
            <a:avLst/>
          </a:prstGeom>
        </p:spPr>
        <p:txBody>
          <a:bodyPr wrap="square">
            <a:spAutoFit/>
          </a:bodyPr>
          <a:lstStyle/>
          <a:p>
            <a:r>
              <a:rPr lang="zh-CN" altLang="en-US" dirty="0">
                <a:solidFill>
                  <a:srgbClr val="FF0000"/>
                </a:solidFill>
              </a:rPr>
              <a:t>注：除特殊说明外，本系列培训材料均针对推扫式成像的遥感卫星。</a:t>
            </a:r>
          </a:p>
        </p:txBody>
      </p:sp>
      <p:sp>
        <p:nvSpPr>
          <p:cNvPr id="21" name="矩形 20"/>
          <p:cNvSpPr/>
          <p:nvPr/>
        </p:nvSpPr>
        <p:spPr>
          <a:xfrm>
            <a:off x="1004330" y="5438927"/>
            <a:ext cx="2492990" cy="369332"/>
          </a:xfrm>
          <a:prstGeom prst="rect">
            <a:avLst/>
          </a:prstGeom>
        </p:spPr>
        <p:txBody>
          <a:bodyPr wrap="none">
            <a:spAutoFit/>
          </a:bodyPr>
          <a:lstStyle/>
          <a:p>
            <a:r>
              <a:rPr lang="zh-CN" altLang="en-US" dirty="0"/>
              <a:t>推扫式卫星成像示意图</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997" y="2598770"/>
            <a:ext cx="2871163" cy="2840157"/>
          </a:xfrm>
          <a:prstGeom prst="rect">
            <a:avLst/>
          </a:prstGeom>
        </p:spPr>
      </p:pic>
    </p:spTree>
    <p:extLst>
      <p:ext uri="{BB962C8B-B14F-4D97-AF65-F5344CB8AC3E}">
        <p14:creationId xmlns:p14="http://schemas.microsoft.com/office/powerpoint/2010/main" val="8867713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空间分辨率：</a:t>
            </a:r>
            <a:r>
              <a:rPr lang="zh-CN" altLang="en-US" sz="2400" dirty="0">
                <a:solidFill>
                  <a:schemeClr val="accent6"/>
                </a:solidFill>
              </a:rPr>
              <a:t>单个像素所代表的地面覆盖范围的大小。</a:t>
            </a:r>
          </a:p>
        </p:txBody>
      </p:sp>
      <p:grpSp>
        <p:nvGrpSpPr>
          <p:cNvPr id="13" name="组合 12"/>
          <p:cNvGrpSpPr/>
          <p:nvPr/>
        </p:nvGrpSpPr>
        <p:grpSpPr>
          <a:xfrm>
            <a:off x="251520" y="1743199"/>
            <a:ext cx="3518974" cy="3439041"/>
            <a:chOff x="251520" y="1743199"/>
            <a:chExt cx="3518974" cy="3439041"/>
          </a:xfrm>
        </p:grpSpPr>
        <p:pic>
          <p:nvPicPr>
            <p:cNvPr id="10" name="图片 9"/>
            <p:cNvPicPr>
              <a:picLocks noChangeAspect="1"/>
            </p:cNvPicPr>
            <p:nvPr/>
          </p:nvPicPr>
          <p:blipFill>
            <a:blip r:embed="rId3"/>
            <a:stretch>
              <a:fillRect/>
            </a:stretch>
          </p:blipFill>
          <p:spPr>
            <a:xfrm>
              <a:off x="251520" y="1743199"/>
              <a:ext cx="3518974" cy="2995960"/>
            </a:xfrm>
            <a:prstGeom prst="rect">
              <a:avLst/>
            </a:prstGeom>
          </p:spPr>
        </p:pic>
        <p:sp>
          <p:nvSpPr>
            <p:cNvPr id="11" name="矩形 10"/>
            <p:cNvSpPr/>
            <p:nvPr/>
          </p:nvSpPr>
          <p:spPr>
            <a:xfrm>
              <a:off x="1457009" y="4812908"/>
              <a:ext cx="1428596" cy="369332"/>
            </a:xfrm>
            <a:prstGeom prst="rect">
              <a:avLst/>
            </a:prstGeom>
          </p:spPr>
          <p:txBody>
            <a:bodyPr wrap="none">
              <a:spAutoFit/>
            </a:bodyPr>
            <a:lstStyle/>
            <a:p>
              <a:r>
                <a:rPr lang="en-US" altLang="zh-CN" dirty="0"/>
                <a:t>TM</a:t>
              </a:r>
              <a:r>
                <a:rPr lang="zh-CN" altLang="en-US" dirty="0"/>
                <a:t>（</a:t>
              </a:r>
              <a:r>
                <a:rPr lang="en-US" altLang="zh-CN" dirty="0"/>
                <a:t>30m</a:t>
              </a:r>
              <a:r>
                <a:rPr lang="zh-CN" altLang="en-US" dirty="0"/>
                <a:t>）</a:t>
              </a:r>
            </a:p>
          </p:txBody>
        </p:sp>
      </p:grpSp>
      <p:grpSp>
        <p:nvGrpSpPr>
          <p:cNvPr id="15" name="组合 14"/>
          <p:cNvGrpSpPr/>
          <p:nvPr/>
        </p:nvGrpSpPr>
        <p:grpSpPr>
          <a:xfrm>
            <a:off x="2885605" y="2132856"/>
            <a:ext cx="3409780" cy="3385389"/>
            <a:chOff x="3995936" y="2213143"/>
            <a:chExt cx="3409780" cy="3385389"/>
          </a:xfrm>
        </p:grpSpPr>
        <p:pic>
          <p:nvPicPr>
            <p:cNvPr id="12" name="图片 11"/>
            <p:cNvPicPr>
              <a:picLocks noChangeAspect="1"/>
            </p:cNvPicPr>
            <p:nvPr/>
          </p:nvPicPr>
          <p:blipFill>
            <a:blip r:embed="rId4"/>
            <a:stretch>
              <a:fillRect/>
            </a:stretch>
          </p:blipFill>
          <p:spPr>
            <a:xfrm>
              <a:off x="3995936" y="2213143"/>
              <a:ext cx="3409780" cy="2969097"/>
            </a:xfrm>
            <a:prstGeom prst="rect">
              <a:avLst/>
            </a:prstGeom>
          </p:spPr>
        </p:pic>
        <p:sp>
          <p:nvSpPr>
            <p:cNvPr id="14" name="矩形 13"/>
            <p:cNvSpPr/>
            <p:nvPr/>
          </p:nvSpPr>
          <p:spPr>
            <a:xfrm>
              <a:off x="4986528" y="5229200"/>
              <a:ext cx="1595309" cy="369332"/>
            </a:xfrm>
            <a:prstGeom prst="rect">
              <a:avLst/>
            </a:prstGeom>
          </p:spPr>
          <p:txBody>
            <a:bodyPr wrap="none">
              <a:spAutoFit/>
            </a:bodyPr>
            <a:lstStyle/>
            <a:p>
              <a:r>
                <a:rPr lang="en-US" altLang="zh-CN" dirty="0"/>
                <a:t>SPOT</a:t>
              </a:r>
              <a:r>
                <a:rPr lang="zh-CN" altLang="en-US" dirty="0"/>
                <a:t>（</a:t>
              </a:r>
              <a:r>
                <a:rPr lang="en-US" altLang="zh-CN" dirty="0"/>
                <a:t>5m</a:t>
              </a:r>
              <a:r>
                <a:rPr lang="zh-CN" altLang="en-US" dirty="0"/>
                <a:t>）</a:t>
              </a:r>
            </a:p>
          </p:txBody>
        </p:sp>
      </p:grpSp>
      <p:grpSp>
        <p:nvGrpSpPr>
          <p:cNvPr id="18" name="组合 17"/>
          <p:cNvGrpSpPr/>
          <p:nvPr/>
        </p:nvGrpSpPr>
        <p:grpSpPr>
          <a:xfrm>
            <a:off x="5233582" y="3140968"/>
            <a:ext cx="3766911" cy="2942308"/>
            <a:chOff x="4556737" y="3140968"/>
            <a:chExt cx="3766911" cy="2942308"/>
          </a:xfrm>
        </p:grpSpPr>
        <p:pic>
          <p:nvPicPr>
            <p:cNvPr id="16" name="图片 15"/>
            <p:cNvPicPr>
              <a:picLocks noChangeAspect="1"/>
            </p:cNvPicPr>
            <p:nvPr/>
          </p:nvPicPr>
          <p:blipFill>
            <a:blip r:embed="rId5"/>
            <a:stretch>
              <a:fillRect/>
            </a:stretch>
          </p:blipFill>
          <p:spPr>
            <a:xfrm>
              <a:off x="4556737" y="3140968"/>
              <a:ext cx="3766911" cy="2572976"/>
            </a:xfrm>
            <a:prstGeom prst="rect">
              <a:avLst/>
            </a:prstGeom>
          </p:spPr>
        </p:pic>
        <p:sp>
          <p:nvSpPr>
            <p:cNvPr id="17" name="矩形 16"/>
            <p:cNvSpPr/>
            <p:nvPr/>
          </p:nvSpPr>
          <p:spPr>
            <a:xfrm>
              <a:off x="5642537" y="5713944"/>
              <a:ext cx="2219518" cy="369332"/>
            </a:xfrm>
            <a:prstGeom prst="rect">
              <a:avLst/>
            </a:prstGeom>
          </p:spPr>
          <p:txBody>
            <a:bodyPr wrap="none">
              <a:spAutoFit/>
            </a:bodyPr>
            <a:lstStyle/>
            <a:p>
              <a:r>
                <a:rPr lang="en-US" altLang="zh-CN" dirty="0"/>
                <a:t>Worldview</a:t>
              </a:r>
              <a:r>
                <a:rPr lang="zh-CN" altLang="en-US" dirty="0"/>
                <a:t>（</a:t>
              </a:r>
              <a:r>
                <a:rPr lang="en-US" altLang="zh-CN" dirty="0"/>
                <a:t>0.5m</a:t>
              </a:r>
              <a:r>
                <a:rPr lang="zh-CN" altLang="en-US" dirty="0"/>
                <a:t>）</a:t>
              </a:r>
            </a:p>
          </p:txBody>
        </p:sp>
      </p:grpSp>
    </p:spTree>
    <p:extLst>
      <p:ext uri="{BB962C8B-B14F-4D97-AF65-F5344CB8AC3E}">
        <p14:creationId xmlns:p14="http://schemas.microsoft.com/office/powerpoint/2010/main" val="2426608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时间分辨率：</a:t>
            </a:r>
            <a:r>
              <a:rPr lang="zh-CN" altLang="en-US" sz="2400" dirty="0">
                <a:solidFill>
                  <a:schemeClr val="accent6"/>
                </a:solidFill>
              </a:rPr>
              <a:t>对同一地点进行遥感采样的时间间隔，即采样的时间频率。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35" y="1988840"/>
            <a:ext cx="6624736" cy="4055527"/>
          </a:xfrm>
          <a:prstGeom prst="rect">
            <a:avLst/>
          </a:prstGeom>
        </p:spPr>
      </p:pic>
    </p:spTree>
    <p:extLst>
      <p:ext uri="{BB962C8B-B14F-4D97-AF65-F5344CB8AC3E}">
        <p14:creationId xmlns:p14="http://schemas.microsoft.com/office/powerpoint/2010/main" val="40795336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56966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全色图像：</a:t>
            </a:r>
            <a:r>
              <a:rPr lang="zh-CN" altLang="en-US" sz="2400" dirty="0">
                <a:solidFill>
                  <a:schemeClr val="accent6"/>
                </a:solidFill>
              </a:rPr>
              <a:t>一般指使用</a:t>
            </a:r>
            <a:r>
              <a:rPr lang="en-US" altLang="zh-CN" sz="2400" dirty="0">
                <a:solidFill>
                  <a:schemeClr val="accent6"/>
                </a:solidFill>
              </a:rPr>
              <a:t>0.5</a:t>
            </a:r>
            <a:r>
              <a:rPr lang="zh-CN" altLang="en-US" sz="2400" dirty="0">
                <a:solidFill>
                  <a:schemeClr val="accent6"/>
                </a:solidFill>
              </a:rPr>
              <a:t>微米到</a:t>
            </a:r>
            <a:r>
              <a:rPr lang="en-US" altLang="zh-CN" sz="2400" dirty="0">
                <a:solidFill>
                  <a:schemeClr val="accent6"/>
                </a:solidFill>
              </a:rPr>
              <a:t>0.75</a:t>
            </a:r>
            <a:r>
              <a:rPr lang="zh-CN" altLang="en-US" sz="2400" dirty="0">
                <a:solidFill>
                  <a:schemeClr val="accent6"/>
                </a:solidFill>
              </a:rPr>
              <a:t>微米左右的单波段，即从绿色往后的可见光波段。全色遥感影象也就是对地物辐射中全色波段的影象摄取，因为是单波段，在图上显示是灰度图片。全色遥感影象一般空间分辨率高，但无法显示地物色彩。</a:t>
            </a:r>
          </a:p>
        </p:txBody>
      </p:sp>
      <p:pic>
        <p:nvPicPr>
          <p:cNvPr id="3" name="图片 2"/>
          <p:cNvPicPr>
            <a:picLocks noChangeAspect="1"/>
          </p:cNvPicPr>
          <p:nvPr/>
        </p:nvPicPr>
        <p:blipFill>
          <a:blip r:embed="rId3"/>
          <a:stretch>
            <a:fillRect/>
          </a:stretch>
        </p:blipFill>
        <p:spPr>
          <a:xfrm>
            <a:off x="486462" y="2708920"/>
            <a:ext cx="3369690" cy="2658162"/>
          </a:xfrm>
          <a:prstGeom prst="rect">
            <a:avLst/>
          </a:prstGeom>
        </p:spPr>
      </p:pic>
      <p:sp>
        <p:nvSpPr>
          <p:cNvPr id="7" name="矩形 6"/>
          <p:cNvSpPr/>
          <p:nvPr/>
        </p:nvSpPr>
        <p:spPr>
          <a:xfrm>
            <a:off x="1816081" y="5367082"/>
            <a:ext cx="710451" cy="369332"/>
          </a:xfrm>
          <a:prstGeom prst="rect">
            <a:avLst/>
          </a:prstGeom>
        </p:spPr>
        <p:txBody>
          <a:bodyPr wrap="none">
            <a:spAutoFit/>
          </a:bodyPr>
          <a:lstStyle/>
          <a:p>
            <a:r>
              <a:rPr lang="en-US" altLang="zh-CN" dirty="0"/>
              <a:t>BJ02</a:t>
            </a:r>
            <a:endParaRPr lang="zh-CN" altLang="en-US" dirty="0"/>
          </a:p>
        </p:txBody>
      </p:sp>
      <p:pic>
        <p:nvPicPr>
          <p:cNvPr id="4" name="图片 3"/>
          <p:cNvPicPr>
            <a:picLocks noChangeAspect="1"/>
          </p:cNvPicPr>
          <p:nvPr/>
        </p:nvPicPr>
        <p:blipFill>
          <a:blip r:embed="rId4"/>
          <a:stretch>
            <a:fillRect/>
          </a:stretch>
        </p:blipFill>
        <p:spPr>
          <a:xfrm>
            <a:off x="4932040" y="2605082"/>
            <a:ext cx="2933410" cy="2865838"/>
          </a:xfrm>
          <a:prstGeom prst="rect">
            <a:avLst/>
          </a:prstGeom>
        </p:spPr>
      </p:pic>
      <p:sp>
        <p:nvSpPr>
          <p:cNvPr id="8" name="矩形 7"/>
          <p:cNvSpPr/>
          <p:nvPr/>
        </p:nvSpPr>
        <p:spPr>
          <a:xfrm>
            <a:off x="6043519" y="5454941"/>
            <a:ext cx="864339" cy="369332"/>
          </a:xfrm>
          <a:prstGeom prst="rect">
            <a:avLst/>
          </a:prstGeom>
        </p:spPr>
        <p:txBody>
          <a:bodyPr wrap="none">
            <a:spAutoFit/>
          </a:bodyPr>
          <a:lstStyle/>
          <a:p>
            <a:r>
              <a:rPr lang="en-US" altLang="zh-CN" dirty="0"/>
              <a:t>ZY302</a:t>
            </a:r>
            <a:endParaRPr lang="zh-CN" altLang="en-US" dirty="0"/>
          </a:p>
        </p:txBody>
      </p:sp>
    </p:spTree>
    <p:extLst>
      <p:ext uri="{BB962C8B-B14F-4D97-AF65-F5344CB8AC3E}">
        <p14:creationId xmlns:p14="http://schemas.microsoft.com/office/powerpoint/2010/main" val="19824891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938992"/>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多光谱图像：</a:t>
            </a:r>
            <a:r>
              <a:rPr lang="zh-CN" altLang="en-US" sz="2400" dirty="0">
                <a:solidFill>
                  <a:schemeClr val="accent6"/>
                </a:solidFill>
              </a:rPr>
              <a:t>是指对地物辐射中多个单波段的摄取。得到的影象数据中会有多个波段的光谱信息。对各个不同的波段分别赋予</a:t>
            </a:r>
            <a:r>
              <a:rPr lang="en-US" altLang="zh-CN" sz="2400" dirty="0">
                <a:solidFill>
                  <a:schemeClr val="accent6"/>
                </a:solidFill>
              </a:rPr>
              <a:t>RGB</a:t>
            </a:r>
            <a:r>
              <a:rPr lang="zh-CN" altLang="en-US" sz="2400" dirty="0">
                <a:solidFill>
                  <a:schemeClr val="accent6"/>
                </a:solidFill>
              </a:rPr>
              <a:t>颜色将得到彩色影象。例如，将</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分别赋予</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三个波段的光谱信息，合成将得到模拟真彩色图象。多波段遥感影象可以得到地物的色彩信息，但是空间分辨率较低。</a:t>
            </a:r>
          </a:p>
        </p:txBody>
      </p:sp>
      <p:pic>
        <p:nvPicPr>
          <p:cNvPr id="3" name="图片 2"/>
          <p:cNvPicPr>
            <a:picLocks noChangeAspect="1"/>
          </p:cNvPicPr>
          <p:nvPr/>
        </p:nvPicPr>
        <p:blipFill>
          <a:blip r:embed="rId3"/>
          <a:stretch>
            <a:fillRect/>
          </a:stretch>
        </p:blipFill>
        <p:spPr>
          <a:xfrm>
            <a:off x="5220072" y="3068960"/>
            <a:ext cx="2647652" cy="2635222"/>
          </a:xfrm>
          <a:prstGeom prst="rect">
            <a:avLst/>
          </a:prstGeom>
        </p:spPr>
      </p:pic>
      <p:sp>
        <p:nvSpPr>
          <p:cNvPr id="5" name="矩形 4"/>
          <p:cNvSpPr/>
          <p:nvPr/>
        </p:nvSpPr>
        <p:spPr>
          <a:xfrm>
            <a:off x="6111728" y="5789733"/>
            <a:ext cx="864339" cy="369332"/>
          </a:xfrm>
          <a:prstGeom prst="rect">
            <a:avLst/>
          </a:prstGeom>
        </p:spPr>
        <p:txBody>
          <a:bodyPr wrap="none">
            <a:spAutoFit/>
          </a:bodyPr>
          <a:lstStyle/>
          <a:p>
            <a:r>
              <a:rPr lang="en-US" altLang="zh-CN" dirty="0"/>
              <a:t>ZY302</a:t>
            </a:r>
            <a:endParaRPr lang="zh-CN" altLang="en-US" dirty="0"/>
          </a:p>
        </p:txBody>
      </p:sp>
      <p:pic>
        <p:nvPicPr>
          <p:cNvPr id="4" name="图片 3"/>
          <p:cNvPicPr>
            <a:picLocks noChangeAspect="1"/>
          </p:cNvPicPr>
          <p:nvPr/>
        </p:nvPicPr>
        <p:blipFill>
          <a:blip r:embed="rId4"/>
          <a:stretch>
            <a:fillRect/>
          </a:stretch>
        </p:blipFill>
        <p:spPr>
          <a:xfrm>
            <a:off x="683568" y="3116651"/>
            <a:ext cx="3219621" cy="2539840"/>
          </a:xfrm>
          <a:prstGeom prst="rect">
            <a:avLst/>
          </a:prstGeom>
        </p:spPr>
      </p:pic>
      <p:sp>
        <p:nvSpPr>
          <p:cNvPr id="7" name="矩形 6"/>
          <p:cNvSpPr/>
          <p:nvPr/>
        </p:nvSpPr>
        <p:spPr>
          <a:xfrm>
            <a:off x="1938152" y="5656491"/>
            <a:ext cx="710451" cy="369332"/>
          </a:xfrm>
          <a:prstGeom prst="rect">
            <a:avLst/>
          </a:prstGeom>
        </p:spPr>
        <p:txBody>
          <a:bodyPr wrap="none">
            <a:spAutoFit/>
          </a:bodyPr>
          <a:lstStyle/>
          <a:p>
            <a:r>
              <a:rPr lang="en-US" altLang="zh-CN" dirty="0"/>
              <a:t>BJ02</a:t>
            </a:r>
            <a:endParaRPr lang="zh-CN" altLang="en-US" dirty="0"/>
          </a:p>
        </p:txBody>
      </p:sp>
    </p:spTree>
    <p:extLst>
      <p:ext uri="{BB962C8B-B14F-4D97-AF65-F5344CB8AC3E}">
        <p14:creationId xmlns:p14="http://schemas.microsoft.com/office/powerpoint/2010/main" val="27799922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 </a:t>
            </a:r>
            <a:r>
              <a:rPr lang="zh-CN" altLang="en-US" sz="3200" b="1" dirty="0">
                <a:solidFill>
                  <a:srgbClr val="FFFFFF"/>
                </a:solidFill>
                <a:latin typeface="+mn-lt"/>
                <a:ea typeface="微软雅黑" pitchFamily="34" charset="-122"/>
              </a:rPr>
              <a:t>高分辨率星载光学相机设计特点</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867824" y="1840364"/>
            <a:ext cx="4572000" cy="1187450"/>
          </a:xfrm>
          <a:prstGeom prst="rect">
            <a:avLst/>
          </a:prstGeom>
          <a:noFill/>
          <a:ln>
            <a:noFill/>
          </a:ln>
        </p:spPr>
      </p:pic>
      <p:pic>
        <p:nvPicPr>
          <p:cNvPr id="4" name="图片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9355" y="3192098"/>
            <a:ext cx="5400990" cy="1929001"/>
          </a:xfrm>
          <a:prstGeom prst="rect">
            <a:avLst/>
          </a:prstGeom>
          <a:noFill/>
          <a:ln>
            <a:noFill/>
          </a:ln>
        </p:spPr>
      </p:pic>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星载</a:t>
            </a:r>
            <a:r>
              <a:rPr lang="en-US" altLang="zh-CN" sz="2400" b="1" dirty="0">
                <a:solidFill>
                  <a:schemeClr val="accent6"/>
                </a:solidFill>
              </a:rPr>
              <a:t>TDI</a:t>
            </a:r>
            <a:r>
              <a:rPr lang="zh-CN" altLang="en-US" sz="2400" b="1" dirty="0">
                <a:solidFill>
                  <a:schemeClr val="accent6"/>
                </a:solidFill>
              </a:rPr>
              <a:t>（</a:t>
            </a:r>
            <a:r>
              <a:rPr lang="en-US" altLang="zh-CN" sz="2400" dirty="0"/>
              <a:t>Time Delay and Integration</a:t>
            </a:r>
            <a:r>
              <a:rPr lang="zh-CN" altLang="en-US" sz="2400" b="1" dirty="0">
                <a:solidFill>
                  <a:schemeClr val="accent6"/>
                </a:solidFill>
              </a:rPr>
              <a:t>）</a:t>
            </a:r>
            <a:r>
              <a:rPr lang="en-US" altLang="zh-CN" sz="2400" b="1" dirty="0">
                <a:solidFill>
                  <a:schemeClr val="accent6"/>
                </a:solidFill>
              </a:rPr>
              <a:t> CCD</a:t>
            </a:r>
            <a:r>
              <a:rPr lang="zh-CN" altLang="en-US" sz="2400" b="1" dirty="0">
                <a:solidFill>
                  <a:schemeClr val="accent6"/>
                </a:solidFill>
              </a:rPr>
              <a:t>已取代传统线阵</a:t>
            </a:r>
            <a:r>
              <a:rPr lang="en-US" altLang="zh-CN" sz="2400" b="1" dirty="0">
                <a:solidFill>
                  <a:schemeClr val="accent6"/>
                </a:solidFill>
              </a:rPr>
              <a:t>CCD</a:t>
            </a:r>
            <a:r>
              <a:rPr lang="zh-CN" altLang="en-US" sz="2400" b="1" dirty="0">
                <a:solidFill>
                  <a:schemeClr val="accent6"/>
                </a:solidFill>
              </a:rPr>
              <a:t>，成为目前主流的星载高分辨率光学相机的成像器件。</a:t>
            </a:r>
          </a:p>
        </p:txBody>
      </p:sp>
      <p:sp>
        <p:nvSpPr>
          <p:cNvPr id="7" name="矩形 6"/>
          <p:cNvSpPr/>
          <p:nvPr/>
        </p:nvSpPr>
        <p:spPr>
          <a:xfrm>
            <a:off x="6930345" y="3846005"/>
            <a:ext cx="1858201" cy="1089529"/>
          </a:xfrm>
          <a:prstGeom prst="rect">
            <a:avLst/>
          </a:prstGeom>
        </p:spPr>
        <p:txBody>
          <a:bodyPr wrap="none">
            <a:spAutoFit/>
          </a:bodyPr>
          <a:lstStyle/>
          <a:p>
            <a:pPr marL="285750" indent="-285750">
              <a:lnSpc>
                <a:spcPct val="120000"/>
              </a:lnSpc>
              <a:buFont typeface="Wingdings" panose="05000000000000000000" pitchFamily="2" charset="2"/>
              <a:buChar char="ü"/>
            </a:pPr>
            <a:r>
              <a:rPr lang="zh-CN" altLang="zh-CN" dirty="0">
                <a:solidFill>
                  <a:schemeClr val="accent6"/>
                </a:solidFill>
              </a:rPr>
              <a:t>灵敏度更高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成像效率更高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成像质量更高</a:t>
            </a:r>
            <a:endParaRPr lang="zh-CN" altLang="en-US" dirty="0">
              <a:solidFill>
                <a:schemeClr val="accent6"/>
              </a:solidFill>
            </a:endParaRPr>
          </a:p>
        </p:txBody>
      </p:sp>
      <p:sp>
        <p:nvSpPr>
          <p:cNvPr id="8" name="矩形 7"/>
          <p:cNvSpPr/>
          <p:nvPr/>
        </p:nvSpPr>
        <p:spPr>
          <a:xfrm>
            <a:off x="143508" y="5480182"/>
            <a:ext cx="8856984" cy="757130"/>
          </a:xfrm>
          <a:prstGeom prst="rect">
            <a:avLst/>
          </a:prstGeom>
        </p:spPr>
        <p:txBody>
          <a:bodyPr wrap="square">
            <a:spAutoFit/>
          </a:bodyPr>
          <a:lstStyle/>
          <a:p>
            <a:pPr>
              <a:lnSpc>
                <a:spcPct val="120000"/>
              </a:lnSpc>
            </a:pPr>
            <a:r>
              <a:rPr lang="zh-CN" altLang="zh-CN" b="1" dirty="0">
                <a:solidFill>
                  <a:srgbClr val="002060"/>
                </a:solidFill>
              </a:rPr>
              <a:t>通过</a:t>
            </a:r>
            <a:r>
              <a:rPr lang="zh-CN" altLang="zh-CN" b="1" dirty="0">
                <a:solidFill>
                  <a:srgbClr val="FF0000"/>
                </a:solidFill>
              </a:rPr>
              <a:t>稳定的成像控制</a:t>
            </a:r>
            <a:r>
              <a:rPr lang="zh-CN" altLang="zh-CN" b="1" dirty="0">
                <a:solidFill>
                  <a:srgbClr val="002060"/>
                </a:solidFill>
              </a:rPr>
              <a:t>，每一级成像对应于相同地物，最终输出的影像仍可认为是线阵推扫成像影像，因此</a:t>
            </a:r>
            <a:r>
              <a:rPr lang="en-US" altLang="zh-CN" b="1" dirty="0">
                <a:solidFill>
                  <a:srgbClr val="002060"/>
                </a:solidFill>
              </a:rPr>
              <a:t>TDI CCD</a:t>
            </a:r>
            <a:r>
              <a:rPr lang="zh-CN" altLang="zh-CN" b="1" dirty="0">
                <a:solidFill>
                  <a:srgbClr val="002060"/>
                </a:solidFill>
              </a:rPr>
              <a:t>仍满足</a:t>
            </a:r>
            <a:r>
              <a:rPr lang="zh-CN" altLang="zh-CN" b="1" dirty="0">
                <a:solidFill>
                  <a:srgbClr val="FF0000"/>
                </a:solidFill>
              </a:rPr>
              <a:t>线中心投影透视几何</a:t>
            </a:r>
            <a:r>
              <a:rPr lang="zh-CN" altLang="en-US" b="1" dirty="0">
                <a:solidFill>
                  <a:srgbClr val="002060"/>
                </a:solidFill>
              </a:rPr>
              <a:t>。</a:t>
            </a:r>
          </a:p>
        </p:txBody>
      </p:sp>
      <p:sp>
        <p:nvSpPr>
          <p:cNvPr id="5" name="矩形 4"/>
          <p:cNvSpPr/>
          <p:nvPr/>
        </p:nvSpPr>
        <p:spPr>
          <a:xfrm>
            <a:off x="323827" y="2228491"/>
            <a:ext cx="1120820" cy="369332"/>
          </a:xfrm>
          <a:prstGeom prst="rect">
            <a:avLst/>
          </a:prstGeom>
        </p:spPr>
        <p:txBody>
          <a:bodyPr wrap="none">
            <a:spAutoFit/>
          </a:bodyPr>
          <a:lstStyle/>
          <a:p>
            <a:r>
              <a:rPr lang="en-US" altLang="zh-CN" b="1" dirty="0">
                <a:solidFill>
                  <a:schemeClr val="accent6"/>
                </a:solidFill>
              </a:rPr>
              <a:t>TDI CCD</a:t>
            </a:r>
            <a:endParaRPr lang="zh-CN" altLang="en-US" dirty="0"/>
          </a:p>
        </p:txBody>
      </p:sp>
      <p:sp>
        <p:nvSpPr>
          <p:cNvPr id="9" name="矩形 8"/>
          <p:cNvSpPr/>
          <p:nvPr/>
        </p:nvSpPr>
        <p:spPr>
          <a:xfrm>
            <a:off x="326350" y="3931620"/>
            <a:ext cx="1338828" cy="646331"/>
          </a:xfrm>
          <a:prstGeom prst="rect">
            <a:avLst/>
          </a:prstGeom>
        </p:spPr>
        <p:txBody>
          <a:bodyPr wrap="none">
            <a:spAutoFit/>
          </a:bodyPr>
          <a:lstStyle/>
          <a:p>
            <a:r>
              <a:rPr lang="en-US" altLang="zh-CN" b="1" dirty="0">
                <a:solidFill>
                  <a:schemeClr val="accent6"/>
                </a:solidFill>
              </a:rPr>
              <a:t>TDI CCD</a:t>
            </a:r>
          </a:p>
          <a:p>
            <a:r>
              <a:rPr lang="zh-CN" altLang="en-US" b="1" dirty="0">
                <a:solidFill>
                  <a:schemeClr val="accent6"/>
                </a:solidFill>
              </a:rPr>
              <a:t>成像示意图</a:t>
            </a:r>
            <a:endParaRPr lang="zh-CN" altLang="en-US" dirty="0"/>
          </a:p>
        </p:txBody>
      </p:sp>
    </p:spTree>
    <p:extLst>
      <p:ext uri="{BB962C8B-B14F-4D97-AF65-F5344CB8AC3E}">
        <p14:creationId xmlns:p14="http://schemas.microsoft.com/office/powerpoint/2010/main" val="1565587251"/>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7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52664</TotalTime>
  <Words>3024</Words>
  <Application>Microsoft Office PowerPoint</Application>
  <PresentationFormat>全屏显示(4:3)</PresentationFormat>
  <Paragraphs>305</Paragraphs>
  <Slides>38</Slides>
  <Notes>18</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38</vt:i4>
      </vt:variant>
    </vt:vector>
  </HeadingPairs>
  <TitlesOfParts>
    <vt:vector size="51" baseType="lpstr">
      <vt:lpstr>华文细黑</vt:lpstr>
      <vt:lpstr>宋体</vt:lpstr>
      <vt:lpstr>微软雅黑</vt:lpstr>
      <vt:lpstr>Arial</vt:lpstr>
      <vt:lpstr>Calibri</vt:lpstr>
      <vt:lpstr>Tahoma</vt:lpstr>
      <vt:lpstr>Times New Roman</vt:lpstr>
      <vt:lpstr>Wingdings</vt:lpstr>
      <vt:lpstr>默认设计模板</vt:lpstr>
      <vt:lpstr>27_Copyright (c) 2007-2010 NordriDesign™ _light</vt:lpstr>
      <vt:lpstr>SmartDraw.2</vt:lpstr>
      <vt:lpstr>Equation</vt:lpstr>
      <vt:lpstr>Visio</vt:lpstr>
      <vt:lpstr>光学卫星遥感原理与 一体化遥感图像预处理系统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整体流程</vt:lpstr>
      <vt:lpstr>2.2 原始数据解析</vt:lpstr>
      <vt:lpstr>2.3 辐射校正</vt:lpstr>
      <vt:lpstr>2.4 传感器校正 </vt:lpstr>
      <vt:lpstr>1.3 TDI CCD成像几何模型</vt:lpstr>
      <vt:lpstr>1.3 TDI CCD成像几何模型</vt:lpstr>
      <vt:lpstr>2.4 传感器校正 </vt:lpstr>
      <vt:lpstr>2.4 传感器校正 </vt:lpstr>
      <vt:lpstr>PowerPoint 演示文稿</vt:lpstr>
      <vt:lpstr>2.4 传感器校正 </vt:lpstr>
      <vt:lpstr>2.4 传感器校正 </vt:lpstr>
      <vt:lpstr>2.4 传感器校正 </vt:lpstr>
      <vt:lpstr>PowerPoint 演示文稿</vt:lpstr>
      <vt:lpstr>2.4 传感器校正 </vt:lpstr>
      <vt:lpstr>2.5 1级产品</vt:lpstr>
      <vt:lpstr>2.5 2/3/4级产品</vt:lpstr>
      <vt:lpstr>PowerPoint 演示文稿</vt:lpstr>
      <vt:lpstr>3.1 Linux下系统详细介绍</vt:lpstr>
      <vt:lpstr>3.1 Linux下系统详细介绍</vt:lpstr>
      <vt:lpstr>3.1 Linux下系统详细介绍</vt:lpstr>
      <vt:lpstr>3.1 Linux下系统详细介绍</vt:lpstr>
      <vt:lpstr>3.1 Linux下系统详细介绍</vt:lpstr>
      <vt:lpstr>3.1 Linux下系统详细介绍</vt:lpstr>
      <vt:lpstr>3.2 Windows下系统详细介绍</vt:lpstr>
      <vt:lpstr>PowerPoint 演示文稿</vt:lpstr>
      <vt:lpstr>4 小结</vt:lpstr>
    </vt:vector>
  </TitlesOfParts>
  <Company>WHU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海量空间信息稀疏表征与在轨实时智能化处理</dc:title>
  <dc:creator>ZhuYing</dc:creator>
  <cp:lastModifiedBy>suger yao</cp:lastModifiedBy>
  <cp:revision>1942</cp:revision>
  <dcterms:created xsi:type="dcterms:W3CDTF">2013-08-20T01:39:05Z</dcterms:created>
  <dcterms:modified xsi:type="dcterms:W3CDTF">2017-06-07T03:47:21Z</dcterms:modified>
</cp:coreProperties>
</file>